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1"/>
  </p:sldMasterIdLst>
  <p:notesMasterIdLst>
    <p:notesMasterId r:id="rId83"/>
  </p:notesMasterIdLst>
  <p:handoutMasterIdLst>
    <p:handoutMasterId r:id="rId84"/>
  </p:handoutMasterIdLst>
  <p:sldIdLst>
    <p:sldId id="257" r:id="rId2"/>
    <p:sldId id="332" r:id="rId3"/>
    <p:sldId id="345" r:id="rId4"/>
    <p:sldId id="262" r:id="rId5"/>
    <p:sldId id="336" r:id="rId6"/>
    <p:sldId id="263" r:id="rId7"/>
    <p:sldId id="274" r:id="rId8"/>
    <p:sldId id="349" r:id="rId9"/>
    <p:sldId id="265" r:id="rId10"/>
    <p:sldId id="266" r:id="rId11"/>
    <p:sldId id="326" r:id="rId12"/>
    <p:sldId id="333" r:id="rId13"/>
    <p:sldId id="334" r:id="rId14"/>
    <p:sldId id="277" r:id="rId15"/>
    <p:sldId id="278" r:id="rId16"/>
    <p:sldId id="279" r:id="rId17"/>
    <p:sldId id="280" r:id="rId18"/>
    <p:sldId id="282" r:id="rId19"/>
    <p:sldId id="281" r:id="rId20"/>
    <p:sldId id="276" r:id="rId21"/>
    <p:sldId id="339" r:id="rId22"/>
    <p:sldId id="340" r:id="rId23"/>
    <p:sldId id="341" r:id="rId24"/>
    <p:sldId id="342" r:id="rId25"/>
    <p:sldId id="275" r:id="rId26"/>
    <p:sldId id="331" r:id="rId27"/>
    <p:sldId id="270" r:id="rId28"/>
    <p:sldId id="269" r:id="rId29"/>
    <p:sldId id="314" r:id="rId30"/>
    <p:sldId id="317" r:id="rId31"/>
    <p:sldId id="267" r:id="rId32"/>
    <p:sldId id="268" r:id="rId33"/>
    <p:sldId id="315" r:id="rId34"/>
    <p:sldId id="318" r:id="rId35"/>
    <p:sldId id="271" r:id="rId36"/>
    <p:sldId id="273" r:id="rId37"/>
    <p:sldId id="283" r:id="rId38"/>
    <p:sldId id="285" r:id="rId39"/>
    <p:sldId id="284" r:id="rId40"/>
    <p:sldId id="286" r:id="rId41"/>
    <p:sldId id="287" r:id="rId42"/>
    <p:sldId id="288" r:id="rId43"/>
    <p:sldId id="313" r:id="rId44"/>
    <p:sldId id="289" r:id="rId45"/>
    <p:sldId id="291" r:id="rId46"/>
    <p:sldId id="292" r:id="rId47"/>
    <p:sldId id="293" r:id="rId48"/>
    <p:sldId id="299" r:id="rId49"/>
    <p:sldId id="294" r:id="rId50"/>
    <p:sldId id="300" r:id="rId51"/>
    <p:sldId id="301" r:id="rId52"/>
    <p:sldId id="295" r:id="rId53"/>
    <p:sldId id="302" r:id="rId54"/>
    <p:sldId id="296" r:id="rId55"/>
    <p:sldId id="303" r:id="rId56"/>
    <p:sldId id="297" r:id="rId57"/>
    <p:sldId id="304" r:id="rId58"/>
    <p:sldId id="298" r:id="rId59"/>
    <p:sldId id="305" r:id="rId60"/>
    <p:sldId id="306" r:id="rId61"/>
    <p:sldId id="290" r:id="rId62"/>
    <p:sldId id="307" r:id="rId63"/>
    <p:sldId id="308" r:id="rId64"/>
    <p:sldId id="324" r:id="rId65"/>
    <p:sldId id="325" r:id="rId66"/>
    <p:sldId id="309" r:id="rId67"/>
    <p:sldId id="310" r:id="rId68"/>
    <p:sldId id="319" r:id="rId69"/>
    <p:sldId id="311" r:id="rId70"/>
    <p:sldId id="312" r:id="rId71"/>
    <p:sldId id="320" r:id="rId72"/>
    <p:sldId id="321" r:id="rId73"/>
    <p:sldId id="322" r:id="rId74"/>
    <p:sldId id="323" r:id="rId75"/>
    <p:sldId id="327" r:id="rId76"/>
    <p:sldId id="347" r:id="rId77"/>
    <p:sldId id="335" r:id="rId78"/>
    <p:sldId id="328" r:id="rId79"/>
    <p:sldId id="329" r:id="rId80"/>
    <p:sldId id="330" r:id="rId81"/>
    <p:sldId id="344" r:id="rId82"/>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3F2B"/>
    <a:srgbClr val="344529"/>
    <a:srgbClr val="2B3922"/>
    <a:srgbClr val="2E3722"/>
    <a:srgbClr val="FCF7F1"/>
    <a:srgbClr val="B8D233"/>
    <a:srgbClr val="5CC6D6"/>
    <a:srgbClr val="F8D22F"/>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44" autoAdjust="0"/>
    <p:restoredTop sz="94660"/>
  </p:normalViewPr>
  <p:slideViewPr>
    <p:cSldViewPr snapToGrid="0">
      <p:cViewPr varScale="1">
        <p:scale>
          <a:sx n="64" d="100"/>
          <a:sy n="64" d="100"/>
        </p:scale>
        <p:origin x="101" y="557"/>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6-08T00:02:50.337" idx="1">
    <p:pos x="7100" y="739"/>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541C455-0541-42CB-85F2-EF2EB726E407}" type="datetime1">
              <a:rPr lang="fr-FR" smtClean="0"/>
              <a:t>21/11/2020</a:t>
            </a:fld>
            <a:endParaRPr lang="en-US"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7ACF5E7-ACB0-497B-A8C6-F2E617B4631D}" type="slidenum">
              <a:rPr lang="en-US" smtClean="0"/>
              <a:t>‹N°›</a:t>
            </a:fld>
            <a:endParaRPr lang="en-US"/>
          </a:p>
        </p:txBody>
      </p:sp>
    </p:spTree>
    <p:extLst>
      <p:ext uri="{BB962C8B-B14F-4D97-AF65-F5344CB8AC3E}">
        <p14:creationId xmlns:p14="http://schemas.microsoft.com/office/powerpoint/2010/main" val="193853396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39F4AB6-716B-4E95-AAD2-DB349D9AC9BA}" type="datetime1">
              <a:rPr lang="fr-FR" smtClean="0"/>
              <a:t>21/11/2020</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Modifiez les styles du texte du masque</a:t>
            </a:r>
            <a:endParaRPr lang="en-US"/>
          </a:p>
          <a:p>
            <a:pPr lvl="1" rtl="0"/>
            <a:r>
              <a:rPr lang="fr"/>
              <a:t>Deuxième niveau</a:t>
            </a:r>
          </a:p>
          <a:p>
            <a:pPr lvl="2" rtl="0"/>
            <a:r>
              <a:rPr lang="fr"/>
              <a:t>Troisième niveau</a:t>
            </a:r>
          </a:p>
          <a:p>
            <a:pPr lvl="3" rtl="0"/>
            <a:r>
              <a:rPr lang="fr"/>
              <a:t>Quatrième niveau</a:t>
            </a:r>
          </a:p>
          <a:p>
            <a:pPr lvl="4" rtl="0"/>
            <a:r>
              <a:rPr lang="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7A705E3-E620-489D-9973-6221209A4B3B}" type="slidenum">
              <a:rPr lang="en-US" smtClean="0"/>
              <a:t>‹N°›</a:t>
            </a:fld>
            <a:endParaRPr lang="en-US"/>
          </a:p>
        </p:txBody>
      </p:sp>
    </p:spTree>
    <p:extLst>
      <p:ext uri="{BB962C8B-B14F-4D97-AF65-F5344CB8AC3E}">
        <p14:creationId xmlns:p14="http://schemas.microsoft.com/office/powerpoint/2010/main" val="388958183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e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Connecteur droit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re 1"/>
          <p:cNvSpPr>
            <a:spLocks noGrp="1"/>
          </p:cNvSpPr>
          <p:nvPr>
            <p:ph type="ctrTitle" hasCustomPrompt="1"/>
          </p:nvPr>
        </p:nvSpPr>
        <p:spPr>
          <a:xfrm>
            <a:off x="1629103" y="2244830"/>
            <a:ext cx="8933796" cy="2437232"/>
          </a:xfrm>
        </p:spPr>
        <p:txBody>
          <a:bodyPr tIns="45720" bIns="45720" rtlCol="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pPr rtl="0"/>
            <a:r>
              <a:rPr lang="fr" dirty="0"/>
              <a:t>Modifiez le style du titre</a:t>
            </a:r>
            <a:endParaRPr lang="en-US" dirty="0"/>
          </a:p>
        </p:txBody>
      </p:sp>
      <p:sp>
        <p:nvSpPr>
          <p:cNvPr id="3" name="Sous-titre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a:t>Modifiez le style des sous-titres du masque</a:t>
            </a:r>
            <a:endParaRPr lang="en-US" dirty="0"/>
          </a:p>
        </p:txBody>
      </p:sp>
      <p:sp>
        <p:nvSpPr>
          <p:cNvPr id="20" name="Espace réservé de la date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43B6331D-8BD5-4AF5-97EE-8FB3C79FE924}" type="datetime1">
              <a:rPr lang="fr-FR" smtClean="0"/>
              <a:t>21/11/2020</a:t>
            </a:fld>
            <a:endParaRPr lang="en-US" dirty="0"/>
          </a:p>
        </p:txBody>
      </p:sp>
      <p:sp>
        <p:nvSpPr>
          <p:cNvPr id="21" name="Espace réservé du pied de page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Espace réservé du numéro de diapositive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‹N°›</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en-US" dirty="0"/>
          </a:p>
        </p:txBody>
      </p:sp>
      <p:sp>
        <p:nvSpPr>
          <p:cNvPr id="3" name="Espace réservé du texte vertical 2"/>
          <p:cNvSpPr>
            <a:spLocks noGrp="1"/>
          </p:cNvSpPr>
          <p:nvPr>
            <p:ph type="body" orient="vert" idx="1"/>
          </p:nvPr>
        </p:nvSpPr>
        <p:spPr/>
        <p:txBody>
          <a:bodyPr vert="eaVert" rtlCol="0"/>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en-US" dirty="0"/>
          </a:p>
        </p:txBody>
      </p:sp>
      <p:sp>
        <p:nvSpPr>
          <p:cNvPr id="4" name="Espace réservé de la date 3"/>
          <p:cNvSpPr>
            <a:spLocks noGrp="1"/>
          </p:cNvSpPr>
          <p:nvPr>
            <p:ph type="dt" sz="half" idx="10"/>
          </p:nvPr>
        </p:nvSpPr>
        <p:spPr/>
        <p:txBody>
          <a:bodyPr rtlCol="0"/>
          <a:lstStyle/>
          <a:p>
            <a:pPr rtl="0"/>
            <a:fld id="{C09D1B91-EF9C-42FB-BBE2-597FDE1B14D7}" type="datetime1">
              <a:rPr lang="fr-FR" smtClean="0"/>
              <a:t>21/11/2020</a:t>
            </a:fld>
            <a:endParaRPr lang="en-US"/>
          </a:p>
        </p:txBody>
      </p:sp>
      <p:sp>
        <p:nvSpPr>
          <p:cNvPr id="5" name="Espace réservé du pied de page 4"/>
          <p:cNvSpPr>
            <a:spLocks noGrp="1"/>
          </p:cNvSpPr>
          <p:nvPr>
            <p:ph type="ftr" sz="quarter" idx="11"/>
          </p:nvPr>
        </p:nvSpPr>
        <p:spPr/>
        <p:txBody>
          <a:bodyPr rtlCol="0"/>
          <a:lstStyle/>
          <a:p>
            <a:pPr rtl="0"/>
            <a:endParaRPr lang="en-US"/>
          </a:p>
        </p:txBody>
      </p:sp>
      <p:sp>
        <p:nvSpPr>
          <p:cNvPr id="6" name="Espace réservé du numéro de diapositive 5"/>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8991600" y="762000"/>
            <a:ext cx="2362200" cy="5257800"/>
          </a:xfrm>
        </p:spPr>
        <p:txBody>
          <a:bodyPr vert="eaVert" rtlCol="0"/>
          <a:lstStyle>
            <a:lvl1pPr>
              <a:defRPr/>
            </a:lvl1pPr>
          </a:lstStyle>
          <a:p>
            <a:pPr rtl="0"/>
            <a:r>
              <a:rPr lang="fr" dirty="0"/>
              <a:t>Modifiez le style du titre</a:t>
            </a:r>
            <a:endParaRPr lang="en-US" dirty="0"/>
          </a:p>
        </p:txBody>
      </p:sp>
      <p:sp>
        <p:nvSpPr>
          <p:cNvPr id="3" name="Espace réservé du texte vertical 2"/>
          <p:cNvSpPr>
            <a:spLocks noGrp="1"/>
          </p:cNvSpPr>
          <p:nvPr>
            <p:ph type="body" orient="vert" idx="1"/>
          </p:nvPr>
        </p:nvSpPr>
        <p:spPr>
          <a:xfrm>
            <a:off x="838200" y="762000"/>
            <a:ext cx="8077200" cy="5257800"/>
          </a:xfrm>
        </p:spPr>
        <p:txBody>
          <a:bodyPr vert="eaVert" rtlCol="0"/>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en-US" dirty="0"/>
          </a:p>
        </p:txBody>
      </p:sp>
      <p:sp>
        <p:nvSpPr>
          <p:cNvPr id="4" name="Espace réservé de la date 3"/>
          <p:cNvSpPr>
            <a:spLocks noGrp="1"/>
          </p:cNvSpPr>
          <p:nvPr>
            <p:ph type="dt" sz="half" idx="10"/>
          </p:nvPr>
        </p:nvSpPr>
        <p:spPr/>
        <p:txBody>
          <a:bodyPr rtlCol="0"/>
          <a:lstStyle/>
          <a:p>
            <a:pPr rtl="0"/>
            <a:fld id="{2F733226-97BF-4FE9-8F44-80542C0EB53C}" type="datetime1">
              <a:rPr lang="fr-FR" smtClean="0"/>
              <a:t>21/11/2020</a:t>
            </a:fld>
            <a:endParaRPr lang="en-US"/>
          </a:p>
        </p:txBody>
      </p:sp>
      <p:sp>
        <p:nvSpPr>
          <p:cNvPr id="5" name="Espace réservé du pied de page 4"/>
          <p:cNvSpPr>
            <a:spLocks noGrp="1"/>
          </p:cNvSpPr>
          <p:nvPr>
            <p:ph type="ftr" sz="quarter" idx="11"/>
          </p:nvPr>
        </p:nvSpPr>
        <p:spPr/>
        <p:txBody>
          <a:bodyPr rtlCol="0"/>
          <a:lstStyle/>
          <a:p>
            <a:pPr rtl="0"/>
            <a:endParaRPr lang="en-US"/>
          </a:p>
        </p:txBody>
      </p:sp>
      <p:sp>
        <p:nvSpPr>
          <p:cNvPr id="6" name="Espace réservé du numéro de diapositive 5"/>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en-US" dirty="0"/>
          </a:p>
        </p:txBody>
      </p:sp>
      <p:sp>
        <p:nvSpPr>
          <p:cNvPr id="3" name="Espace réservé du contenu 2"/>
          <p:cNvSpPr>
            <a:spLocks noGrp="1"/>
          </p:cNvSpPr>
          <p:nvPr>
            <p:ph idx="1"/>
          </p:nvPr>
        </p:nvSpPr>
        <p:spPr/>
        <p:txBody>
          <a:bodyPr rtlCol="0"/>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en-US" dirty="0"/>
          </a:p>
        </p:txBody>
      </p:sp>
      <p:sp>
        <p:nvSpPr>
          <p:cNvPr id="4" name="Espace réservé de la date 3"/>
          <p:cNvSpPr>
            <a:spLocks noGrp="1"/>
          </p:cNvSpPr>
          <p:nvPr>
            <p:ph type="dt" sz="half" idx="10"/>
          </p:nvPr>
        </p:nvSpPr>
        <p:spPr/>
        <p:txBody>
          <a:bodyPr rtlCol="0"/>
          <a:lstStyle/>
          <a:p>
            <a:pPr rtl="0"/>
            <a:fld id="{802FE938-1586-4780-B61A-DD3B60BAB93C}" type="datetime1">
              <a:rPr lang="fr-FR" smtClean="0"/>
              <a:t>21/11/2020</a:t>
            </a:fld>
            <a:endParaRPr lang="en-US"/>
          </a:p>
        </p:txBody>
      </p:sp>
      <p:sp>
        <p:nvSpPr>
          <p:cNvPr id="5" name="Espace réservé du pied de page 4"/>
          <p:cNvSpPr>
            <a:spLocks noGrp="1"/>
          </p:cNvSpPr>
          <p:nvPr>
            <p:ph type="ftr" sz="quarter" idx="11"/>
          </p:nvPr>
        </p:nvSpPr>
        <p:spPr/>
        <p:txBody>
          <a:bodyPr rtlCol="0"/>
          <a:lstStyle/>
          <a:p>
            <a:pPr rtl="0"/>
            <a:endParaRPr lang="en-US"/>
          </a:p>
        </p:txBody>
      </p:sp>
      <p:sp>
        <p:nvSpPr>
          <p:cNvPr id="6" name="Espace réservé du numéro de diapositive 5"/>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hasCustomPrompt="1"/>
          </p:nvPr>
        </p:nvSpPr>
        <p:spPr>
          <a:xfrm>
            <a:off x="1629156" y="2275165"/>
            <a:ext cx="8933688" cy="2406895"/>
          </a:xfrm>
        </p:spPr>
        <p:txBody>
          <a:bodyPr rtlCol="0"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pPr rtl="0"/>
            <a:r>
              <a:rPr lang="fr" dirty="0"/>
              <a:t>Modifiez le style du titre</a:t>
            </a:r>
            <a:endParaRPr lang="en-US" dirty="0"/>
          </a:p>
        </p:txBody>
      </p:sp>
      <p:grpSp>
        <p:nvGrpSpPr>
          <p:cNvPr id="16" name="Groupe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Connecteur droit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Espace réservé du texte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a:t>Cliquez pour modifier les styles du texte du masque</a:t>
            </a:r>
          </a:p>
        </p:txBody>
      </p:sp>
      <p:sp>
        <p:nvSpPr>
          <p:cNvPr id="4" name="Espace réservé de la date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57CE27EF-4081-4F92-AC85-8FD255C3955B}" type="datetime1">
              <a:rPr lang="fr-FR" smtClean="0"/>
              <a:t>21/11/2020</a:t>
            </a:fld>
            <a:endParaRPr lang="en-US" dirty="0"/>
          </a:p>
        </p:txBody>
      </p:sp>
      <p:sp>
        <p:nvSpPr>
          <p:cNvPr id="5" name="Espace réservé du pied de page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Espace réservé du numéro de diapositive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‹N°›</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rtl="0"/>
            <a:r>
              <a:rPr lang="fr-FR"/>
              <a:t>Modifiez le style du titre</a:t>
            </a:r>
            <a:endParaRPr lang="en-US" dirty="0"/>
          </a:p>
        </p:txBody>
      </p:sp>
      <p:sp>
        <p:nvSpPr>
          <p:cNvPr id="3" name="Espace réservé du contenu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en-US" dirty="0"/>
          </a:p>
        </p:txBody>
      </p:sp>
      <p:sp>
        <p:nvSpPr>
          <p:cNvPr id="4" name="Espace réservé du contenu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en-US" dirty="0"/>
          </a:p>
        </p:txBody>
      </p:sp>
      <p:sp>
        <p:nvSpPr>
          <p:cNvPr id="5" name="Espace réservé de la date 4"/>
          <p:cNvSpPr>
            <a:spLocks noGrp="1"/>
          </p:cNvSpPr>
          <p:nvPr>
            <p:ph type="dt" sz="half" idx="10"/>
          </p:nvPr>
        </p:nvSpPr>
        <p:spPr/>
        <p:txBody>
          <a:bodyPr rtlCol="0"/>
          <a:lstStyle/>
          <a:p>
            <a:pPr rtl="0"/>
            <a:fld id="{22E52E25-1182-4E86-836C-7D703787597C}" type="datetime1">
              <a:rPr lang="fr-FR" smtClean="0"/>
              <a:t>21/11/2020</a:t>
            </a:fld>
            <a:endParaRPr lang="en-US"/>
          </a:p>
        </p:txBody>
      </p:sp>
      <p:sp>
        <p:nvSpPr>
          <p:cNvPr id="6" name="Espace réservé du pied de page 5"/>
          <p:cNvSpPr>
            <a:spLocks noGrp="1"/>
          </p:cNvSpPr>
          <p:nvPr>
            <p:ph type="ftr" sz="quarter" idx="11"/>
          </p:nvPr>
        </p:nvSpPr>
        <p:spPr/>
        <p:txBody>
          <a:bodyPr rtlCol="0"/>
          <a:lstStyle/>
          <a:p>
            <a:pPr rtl="0"/>
            <a:endParaRPr lang="en-US"/>
          </a:p>
        </p:txBody>
      </p:sp>
      <p:sp>
        <p:nvSpPr>
          <p:cNvPr id="7" name="Espace réservé du numéro de diapositive 6"/>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en-US" dirty="0"/>
          </a:p>
        </p:txBody>
      </p:sp>
      <p:sp>
        <p:nvSpPr>
          <p:cNvPr id="3" name="Espace réservé du texte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a:t>Cliquez pour modifier les styles du texte du masque</a:t>
            </a:r>
          </a:p>
        </p:txBody>
      </p:sp>
      <p:sp>
        <p:nvSpPr>
          <p:cNvPr id="4" name="Espace réservé du contenu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
          </a:p>
        </p:txBody>
      </p:sp>
      <p:sp>
        <p:nvSpPr>
          <p:cNvPr id="5" name="Espace réservé du texte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a:t>Cliquez pour modifier les styles du texte du masque</a:t>
            </a:r>
          </a:p>
        </p:txBody>
      </p:sp>
      <p:sp>
        <p:nvSpPr>
          <p:cNvPr id="6" name="Espace réservé du contenu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
          </a:p>
        </p:txBody>
      </p:sp>
      <p:sp>
        <p:nvSpPr>
          <p:cNvPr id="7" name="Espace réservé de la date 6"/>
          <p:cNvSpPr>
            <a:spLocks noGrp="1"/>
          </p:cNvSpPr>
          <p:nvPr>
            <p:ph type="dt" sz="half" idx="10"/>
          </p:nvPr>
        </p:nvSpPr>
        <p:spPr/>
        <p:txBody>
          <a:bodyPr rtlCol="0"/>
          <a:lstStyle/>
          <a:p>
            <a:pPr rtl="0"/>
            <a:fld id="{007B49E2-AD49-4B10-A213-CF194D4A25A3}" type="datetime1">
              <a:rPr lang="fr-FR" smtClean="0"/>
              <a:t>21/11/2020</a:t>
            </a:fld>
            <a:endParaRPr lang="en-US"/>
          </a:p>
        </p:txBody>
      </p:sp>
      <p:sp>
        <p:nvSpPr>
          <p:cNvPr id="8" name="Espace réservé du pied de page 7"/>
          <p:cNvSpPr>
            <a:spLocks noGrp="1"/>
          </p:cNvSpPr>
          <p:nvPr>
            <p:ph type="ftr" sz="quarter" idx="11"/>
          </p:nvPr>
        </p:nvSpPr>
        <p:spPr/>
        <p:txBody>
          <a:bodyPr rtlCol="0"/>
          <a:lstStyle/>
          <a:p>
            <a:pPr rtl="0"/>
            <a:endParaRPr lang="en-US"/>
          </a:p>
        </p:txBody>
      </p:sp>
      <p:sp>
        <p:nvSpPr>
          <p:cNvPr id="9" name="Espace réservé du numéro de diapositive 8"/>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en-US" dirty="0"/>
          </a:p>
        </p:txBody>
      </p:sp>
      <p:sp>
        <p:nvSpPr>
          <p:cNvPr id="3" name="Espace réservé de la date 2"/>
          <p:cNvSpPr>
            <a:spLocks noGrp="1"/>
          </p:cNvSpPr>
          <p:nvPr>
            <p:ph type="dt" sz="half" idx="10"/>
          </p:nvPr>
        </p:nvSpPr>
        <p:spPr/>
        <p:txBody>
          <a:bodyPr rtlCol="0"/>
          <a:lstStyle/>
          <a:p>
            <a:pPr rtl="0"/>
            <a:fld id="{25FB4F25-64BB-460E-8192-B4AC51BA66FC}" type="datetime1">
              <a:rPr lang="fr-FR" smtClean="0"/>
              <a:t>21/11/2020</a:t>
            </a:fld>
            <a:endParaRPr lang="en-US"/>
          </a:p>
        </p:txBody>
      </p:sp>
      <p:sp>
        <p:nvSpPr>
          <p:cNvPr id="4" name="Espace réservé du pied de page 3"/>
          <p:cNvSpPr>
            <a:spLocks noGrp="1"/>
          </p:cNvSpPr>
          <p:nvPr>
            <p:ph type="ftr" sz="quarter" idx="11"/>
          </p:nvPr>
        </p:nvSpPr>
        <p:spPr/>
        <p:txBody>
          <a:bodyPr rtlCol="0"/>
          <a:lstStyle/>
          <a:p>
            <a:pPr rtl="0"/>
            <a:endParaRPr lang="en-US"/>
          </a:p>
        </p:txBody>
      </p:sp>
      <p:sp>
        <p:nvSpPr>
          <p:cNvPr id="5" name="Espace réservé du numéro de diapositive 4"/>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2BD66AC7-6890-4F0E-B000-A39D822B7C00}" type="datetime1">
              <a:rPr lang="fr-FR" smtClean="0"/>
              <a:t>21/11/2020</a:t>
            </a:fld>
            <a:endParaRPr lang="en-US"/>
          </a:p>
        </p:txBody>
      </p:sp>
      <p:sp>
        <p:nvSpPr>
          <p:cNvPr id="3" name="Espace réservé du pied de page 2"/>
          <p:cNvSpPr>
            <a:spLocks noGrp="1"/>
          </p:cNvSpPr>
          <p:nvPr>
            <p:ph type="ftr" sz="quarter" idx="11"/>
          </p:nvPr>
        </p:nvSpPr>
        <p:spPr/>
        <p:txBody>
          <a:bodyPr rtlCol="0"/>
          <a:lstStyle/>
          <a:p>
            <a:pPr rtl="0"/>
            <a:endParaRPr lang="en-US"/>
          </a:p>
        </p:txBody>
      </p:sp>
      <p:sp>
        <p:nvSpPr>
          <p:cNvPr id="4" name="Espace réservé du numéro de diapositive 3"/>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pPr rtl="0"/>
            <a:r>
              <a:rPr lang="fr-FR"/>
              <a:t>Modifiez le style du titre</a:t>
            </a:r>
            <a:endParaRPr lang="en-US" dirty="0"/>
          </a:p>
        </p:txBody>
      </p:sp>
      <p:sp>
        <p:nvSpPr>
          <p:cNvPr id="3" name="Espace réservé du contenu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en-US" dirty="0"/>
          </a:p>
        </p:txBody>
      </p:sp>
      <p:sp>
        <p:nvSpPr>
          <p:cNvPr id="4" name="Espace réservé du texte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a:t>Cliquez pour modifier les styles du texte du masque</a:t>
            </a:r>
          </a:p>
        </p:txBody>
      </p:sp>
      <p:sp>
        <p:nvSpPr>
          <p:cNvPr id="8" name="Espace réservé de la date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F7B0F5FB-B743-44F1-84BA-99C248DB6023}" type="datetime1">
              <a:rPr lang="fr-FR" smtClean="0"/>
              <a:t>21/11/2020</a:t>
            </a:fld>
            <a:endParaRPr lang="en-US"/>
          </a:p>
        </p:txBody>
      </p:sp>
      <p:sp>
        <p:nvSpPr>
          <p:cNvPr id="9" name="Espace réservé du pied de page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Espace réservé du numéro de diapositive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‹N°›</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e l’image 2"/>
          <p:cNvSpPr>
            <a:spLocks noGrp="1" noChangeAspect="1"/>
          </p:cNvSpPr>
          <p:nvPr>
            <p:ph type="pic" idx="1" hasCustomPrompt="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 dirty="0"/>
              <a:t>Cliquez sur l’icône pour ajouter une image</a:t>
            </a:r>
            <a:endParaRPr lang="en-US" dirty="0"/>
          </a:p>
        </p:txBody>
      </p:sp>
      <p:sp>
        <p:nvSpPr>
          <p:cNvPr id="5" name="Espace réservé de la date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C80E5F3D-7A62-48B1-A43E-C6091B37429D}" type="datetime1">
              <a:rPr lang="fr-FR" smtClean="0"/>
              <a:t>21/11/2020</a:t>
            </a:fld>
            <a:endParaRPr lang="en-US" dirty="0"/>
          </a:p>
        </p:txBody>
      </p:sp>
      <p:sp>
        <p:nvSpPr>
          <p:cNvPr id="6" name="Espace réservé du pied de page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Espace réservé du numéro de diapositive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‹N°›</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8477250" y="603504"/>
            <a:ext cx="3144774" cy="1645920"/>
          </a:xfrm>
        </p:spPr>
        <p:txBody>
          <a:bodyPr rtlCol="0" anchor="b">
            <a:noAutofit/>
          </a:bodyPr>
          <a:lstStyle>
            <a:lvl1pPr algn="l">
              <a:lnSpc>
                <a:spcPct val="100000"/>
              </a:lnSpc>
              <a:defRPr sz="3200" b="0">
                <a:solidFill>
                  <a:schemeClr val="tx1"/>
                </a:solidFill>
                <a:latin typeface="+mj-lt"/>
              </a:defRPr>
            </a:lvl1pPr>
          </a:lstStyle>
          <a:p>
            <a:pPr rtl="0"/>
            <a:r>
              <a:rPr lang="fr-FR"/>
              <a:t>Modifiez le style du titre</a:t>
            </a:r>
            <a:endParaRPr lang="en-US" dirty="0"/>
          </a:p>
        </p:txBody>
      </p:sp>
      <p:sp>
        <p:nvSpPr>
          <p:cNvPr id="4" name="Espace réservé du texte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a:t>Cliquez pour modifier les styles du texte du masque</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Espace réservé du titre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fr"/>
              <a:t>Modifiez le style du titre</a:t>
            </a:r>
            <a:endParaRPr lang="en-US" dirty="0"/>
          </a:p>
        </p:txBody>
      </p:sp>
      <p:sp>
        <p:nvSpPr>
          <p:cNvPr id="3" name="Espace réservé du texte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fr"/>
              <a:t>Modifiez les styles du texte du masque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4" name="Espace réservé de la date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020D9D58-8984-498B-A4DA-61EAC8A72DD8}" type="datetime1">
              <a:rPr lang="fr-FR" smtClean="0"/>
              <a:t>21/11/2020</a:t>
            </a:fld>
            <a:endParaRPr lang="en-US" dirty="0"/>
          </a:p>
        </p:txBody>
      </p:sp>
      <p:sp>
        <p:nvSpPr>
          <p:cNvPr id="5" name="Espace réservé du pied de page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Espace réservé du numéro de diapositive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‹N°›</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pret.apetcardiooccitanie.fr/"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pret.apetcardiooccitanie.fr/" TargetMode="Externa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mailto:montauban@apetcardiooccitanie.fr" TargetMode="External"/><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apetcardiooccipatnie.fr/" TargetMode="Externa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descr="Zoom sur un logo&#10;&#10;Description générée automatiquement">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a:off x="20" y="10"/>
            <a:ext cx="12191979"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r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rtlCol="0">
            <a:normAutofit/>
          </a:bodyPr>
          <a:lstStyle/>
          <a:p>
            <a:pPr rtl="0"/>
            <a:r>
              <a:rPr lang="fr-FR" sz="4400" dirty="0">
                <a:solidFill>
                  <a:schemeClr val="tx1"/>
                </a:solidFill>
              </a:rPr>
              <a:t>MODE D’EMPLOI</a:t>
            </a:r>
            <a:endParaRPr lang="fr" sz="4400" dirty="0">
              <a:solidFill>
                <a:schemeClr val="tx1"/>
              </a:solidFill>
            </a:endParaRPr>
          </a:p>
        </p:txBody>
      </p:sp>
      <p:sp>
        <p:nvSpPr>
          <p:cNvPr id="3" name="Sous-titr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rtlCol="0">
            <a:normAutofit/>
          </a:bodyPr>
          <a:lstStyle/>
          <a:p>
            <a:pPr rtl="0">
              <a:spcAft>
                <a:spcPts val="600"/>
              </a:spcAft>
            </a:pPr>
            <a:r>
              <a:rPr lang="fr-FR" dirty="0">
                <a:solidFill>
                  <a:schemeClr val="tx1"/>
                </a:solidFill>
              </a:rPr>
              <a:t>PRETCARDIO@2020</a:t>
            </a:r>
            <a:endParaRPr lang="fr" dirty="0">
              <a:solidFill>
                <a:schemeClr val="tx1"/>
              </a:solidFill>
            </a:endParaRPr>
          </a:p>
        </p:txBody>
      </p:sp>
      <p:pic>
        <p:nvPicPr>
          <p:cNvPr id="5" name="Image 4">
            <a:extLst>
              <a:ext uri="{FF2B5EF4-FFF2-40B4-BE49-F238E27FC236}">
                <a16:creationId xmlns:a16="http://schemas.microsoft.com/office/drawing/2014/main" id="{8EBA5ABD-49C4-4A88-860A-65B0C3844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43" y="328911"/>
            <a:ext cx="3251200" cy="3496733"/>
          </a:xfrm>
          <a:prstGeom prst="rect">
            <a:avLst/>
          </a:prstGeom>
        </p:spPr>
      </p:pic>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322A17-9462-46B5-9BAB-E8CA03F4E93A}"/>
              </a:ext>
            </a:extLst>
          </p:cNvPr>
          <p:cNvSpPr>
            <a:spLocks noGrp="1"/>
          </p:cNvSpPr>
          <p:nvPr>
            <p:ph type="title"/>
          </p:nvPr>
        </p:nvSpPr>
        <p:spPr/>
        <p:txBody>
          <a:bodyPr>
            <a:normAutofit/>
          </a:bodyPr>
          <a:lstStyle/>
          <a:p>
            <a:r>
              <a:rPr lang="fr-FR" sz="2800" dirty="0"/>
              <a:t>Accès en mode « </a:t>
            </a:r>
            <a:r>
              <a:rPr lang="fr-FR" sz="2800" b="1" dirty="0">
                <a:solidFill>
                  <a:srgbClr val="FF0000"/>
                </a:solidFill>
              </a:rPr>
              <a:t>personnel soignant </a:t>
            </a:r>
            <a:r>
              <a:rPr lang="fr-FR" sz="2800" dirty="0"/>
              <a:t>» : tableau de bord</a:t>
            </a:r>
          </a:p>
        </p:txBody>
      </p:sp>
      <p:sp>
        <p:nvSpPr>
          <p:cNvPr id="3" name="Espace réservé de la date 2">
            <a:extLst>
              <a:ext uri="{FF2B5EF4-FFF2-40B4-BE49-F238E27FC236}">
                <a16:creationId xmlns:a16="http://schemas.microsoft.com/office/drawing/2014/main" id="{FEF60CC3-CA95-4FCA-ABBC-91E80BC35648}"/>
              </a:ext>
            </a:extLst>
          </p:cNvPr>
          <p:cNvSpPr>
            <a:spLocks noGrp="1"/>
          </p:cNvSpPr>
          <p:nvPr>
            <p:ph type="dt" sz="half" idx="10"/>
          </p:nvPr>
        </p:nvSpPr>
        <p:spPr/>
        <p:txBody>
          <a:bodyPr/>
          <a:lstStyle/>
          <a:p>
            <a:pPr rtl="0"/>
            <a:fld id="{25FB4F25-64BB-460E-8192-B4AC51BA66FC}" type="datetime1">
              <a:rPr lang="fr-FR" smtClean="0"/>
              <a:t>21/11/2020</a:t>
            </a:fld>
            <a:endParaRPr lang="en-US" dirty="0"/>
          </a:p>
        </p:txBody>
      </p:sp>
      <p:pic>
        <p:nvPicPr>
          <p:cNvPr id="4" name="Image 3">
            <a:extLst>
              <a:ext uri="{FF2B5EF4-FFF2-40B4-BE49-F238E27FC236}">
                <a16:creationId xmlns:a16="http://schemas.microsoft.com/office/drawing/2014/main" id="{D7F3558F-9904-4618-9246-B0986D0DB5BA}"/>
              </a:ext>
            </a:extLst>
          </p:cNvPr>
          <p:cNvPicPr/>
          <p:nvPr/>
        </p:nvPicPr>
        <p:blipFill rotWithShape="1">
          <a:blip r:embed="rId2"/>
          <a:srcRect b="60695"/>
          <a:stretch/>
        </p:blipFill>
        <p:spPr bwMode="auto">
          <a:xfrm>
            <a:off x="1066800" y="1859611"/>
            <a:ext cx="10058400" cy="196596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628AE8D0-3166-40A3-9736-3B8A93F8DC60}"/>
              </a:ext>
            </a:extLst>
          </p:cNvPr>
          <p:cNvSpPr/>
          <p:nvPr/>
        </p:nvSpPr>
        <p:spPr>
          <a:xfrm>
            <a:off x="1066800" y="4223663"/>
            <a:ext cx="10518559" cy="1569660"/>
          </a:xfrm>
          <a:prstGeom prst="rect">
            <a:avLst/>
          </a:prstGeom>
        </p:spPr>
        <p:txBody>
          <a:bodyPr wrap="square">
            <a:spAutoFit/>
          </a:bodyPr>
          <a:lstStyle/>
          <a:p>
            <a:pPr algn="just"/>
            <a:r>
              <a:rPr lang="fr-FR" sz="1400" b="1" u="sng" dirty="0"/>
              <a:t>En tant que coordinateur ou personnel soignant </a:t>
            </a:r>
            <a:r>
              <a:rPr lang="fr-FR" sz="1400" dirty="0"/>
              <a:t>vous pouvez visualiser facilement l’état de l’activité de votre centre : </a:t>
            </a:r>
          </a:p>
          <a:p>
            <a:pPr algn="just"/>
            <a:endParaRPr lang="fr-FR" sz="1400" dirty="0"/>
          </a:p>
          <a:p>
            <a:pPr algn="just"/>
            <a:r>
              <a:rPr lang="fr-FR" sz="1400" dirty="0"/>
              <a:t>1- Les nouveaux patients « arrivés » sur votre centre suite à un recrutement personnel ou activé par vous même</a:t>
            </a:r>
          </a:p>
          <a:p>
            <a:pPr algn="just"/>
            <a:r>
              <a:rPr lang="fr-FR" sz="1400" dirty="0"/>
              <a:t>2- la liste des auto-questionnaires reçus</a:t>
            </a:r>
          </a:p>
          <a:p>
            <a:pPr algn="just"/>
            <a:r>
              <a:rPr lang="fr-FR" sz="1400" dirty="0"/>
              <a:t>3- la liste des sessions programmées (idéalement les programmer sur une année entière)</a:t>
            </a:r>
          </a:p>
          <a:p>
            <a:pPr algn="just"/>
            <a:r>
              <a:rPr lang="fr-FR" sz="1400" dirty="0"/>
              <a:t>4- les diagnostics éducatifs à venir</a:t>
            </a:r>
          </a:p>
          <a:p>
            <a:pPr algn="just"/>
            <a:endParaRPr lang="fr-FR" sz="1200" dirty="0"/>
          </a:p>
        </p:txBody>
      </p:sp>
      <p:sp>
        <p:nvSpPr>
          <p:cNvPr id="6" name="Ellipse 5">
            <a:extLst>
              <a:ext uri="{FF2B5EF4-FFF2-40B4-BE49-F238E27FC236}">
                <a16:creationId xmlns:a16="http://schemas.microsoft.com/office/drawing/2014/main" id="{6E7CD63D-70C1-40FB-92B1-B3BB1E97EAA9}"/>
              </a:ext>
            </a:extLst>
          </p:cNvPr>
          <p:cNvSpPr/>
          <p:nvPr/>
        </p:nvSpPr>
        <p:spPr>
          <a:xfrm>
            <a:off x="2043793" y="1829464"/>
            <a:ext cx="709347" cy="36946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76759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28CAF736-FA4D-4EA3-991A-78B5EE991ACD}"/>
              </a:ext>
            </a:extLst>
          </p:cNvPr>
          <p:cNvSpPr>
            <a:spLocks noGrp="1"/>
          </p:cNvSpPr>
          <p:nvPr>
            <p:ph type="dt" sz="half" idx="10"/>
          </p:nvPr>
        </p:nvSpPr>
        <p:spPr/>
        <p:txBody>
          <a:bodyPr/>
          <a:lstStyle/>
          <a:p>
            <a:pPr rtl="0"/>
            <a:fld id="{25FB4F25-64BB-460E-8192-B4AC51BA66FC}" type="datetime1">
              <a:rPr lang="fr-FR" smtClean="0"/>
              <a:t>21/11/2020</a:t>
            </a:fld>
            <a:endParaRPr lang="en-US"/>
          </a:p>
        </p:txBody>
      </p:sp>
      <p:sp>
        <p:nvSpPr>
          <p:cNvPr id="4" name="Titre 1">
            <a:extLst>
              <a:ext uri="{FF2B5EF4-FFF2-40B4-BE49-F238E27FC236}">
                <a16:creationId xmlns:a16="http://schemas.microsoft.com/office/drawing/2014/main" id="{834E93FB-9933-4D3B-A892-6E544CE170F3}"/>
              </a:ext>
            </a:extLst>
          </p:cNvPr>
          <p:cNvSpPr txBox="1">
            <a:spLocks/>
          </p:cNvSpPr>
          <p:nvPr/>
        </p:nvSpPr>
        <p:spPr>
          <a:xfrm>
            <a:off x="727969" y="642594"/>
            <a:ext cx="10518559" cy="564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400" b="1" dirty="0"/>
              <a:t>Gestion du personnel </a:t>
            </a:r>
            <a:r>
              <a:rPr lang="fr-FR" sz="2400" dirty="0"/>
              <a:t>de l’équipe éducative?</a:t>
            </a:r>
          </a:p>
        </p:txBody>
      </p:sp>
      <p:pic>
        <p:nvPicPr>
          <p:cNvPr id="2" name="Image 1">
            <a:extLst>
              <a:ext uri="{FF2B5EF4-FFF2-40B4-BE49-F238E27FC236}">
                <a16:creationId xmlns:a16="http://schemas.microsoft.com/office/drawing/2014/main" id="{BA4FC228-F9B6-49ED-93FD-4DC514CFFFF8}"/>
              </a:ext>
            </a:extLst>
          </p:cNvPr>
          <p:cNvPicPr/>
          <p:nvPr/>
        </p:nvPicPr>
        <p:blipFill rotWithShape="1">
          <a:blip r:embed="rId2"/>
          <a:srcRect b="57437"/>
          <a:stretch/>
        </p:blipFill>
        <p:spPr bwMode="auto">
          <a:xfrm>
            <a:off x="828675" y="2162537"/>
            <a:ext cx="10417852" cy="2324100"/>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92935ED1-F44D-4FB4-9324-079F75D0C9C2}"/>
              </a:ext>
            </a:extLst>
          </p:cNvPr>
          <p:cNvSpPr/>
          <p:nvPr/>
        </p:nvSpPr>
        <p:spPr>
          <a:xfrm>
            <a:off x="727968" y="1519565"/>
            <a:ext cx="10518559" cy="523220"/>
          </a:xfrm>
          <a:prstGeom prst="rect">
            <a:avLst/>
          </a:prstGeom>
        </p:spPr>
        <p:txBody>
          <a:bodyPr wrap="square">
            <a:spAutoFit/>
          </a:bodyPr>
          <a:lstStyle/>
          <a:p>
            <a:pPr algn="just"/>
            <a:r>
              <a:rPr lang="fr-FR" sz="1400" dirty="0"/>
              <a:t>Chaque </a:t>
            </a:r>
            <a:r>
              <a:rPr lang="fr-FR" sz="1400" b="1" dirty="0"/>
              <a:t>coordinateur</a:t>
            </a:r>
            <a:r>
              <a:rPr lang="fr-FR" sz="1400" dirty="0"/>
              <a:t> de centre pourra gérer les données « du personnel » de son équipe éducative. </a:t>
            </a:r>
          </a:p>
          <a:p>
            <a:pPr algn="just"/>
            <a:r>
              <a:rPr lang="fr-FR" sz="1400" dirty="0"/>
              <a:t>L</a:t>
            </a:r>
            <a:r>
              <a:rPr lang="fr-FR" sz="1400" b="1" dirty="0"/>
              <a:t>’administrateur </a:t>
            </a:r>
            <a:r>
              <a:rPr lang="fr-FR" sz="1400" dirty="0"/>
              <a:t>pour lui faire la même chose pour </a:t>
            </a:r>
            <a:r>
              <a:rPr lang="fr-FR" sz="1400" b="1" dirty="0"/>
              <a:t>l’ensemble des centres</a:t>
            </a:r>
            <a:r>
              <a:rPr lang="fr-FR" sz="1400" dirty="0"/>
              <a:t>. </a:t>
            </a:r>
          </a:p>
        </p:txBody>
      </p:sp>
      <p:sp>
        <p:nvSpPr>
          <p:cNvPr id="10" name="Rectangle 9">
            <a:extLst>
              <a:ext uri="{FF2B5EF4-FFF2-40B4-BE49-F238E27FC236}">
                <a16:creationId xmlns:a16="http://schemas.microsoft.com/office/drawing/2014/main" id="{53FF67A2-75BF-45AD-8063-6DCB417EA330}"/>
              </a:ext>
            </a:extLst>
          </p:cNvPr>
          <p:cNvSpPr/>
          <p:nvPr/>
        </p:nvSpPr>
        <p:spPr>
          <a:xfrm>
            <a:off x="828675" y="4815216"/>
            <a:ext cx="10518559" cy="738664"/>
          </a:xfrm>
          <a:prstGeom prst="rect">
            <a:avLst/>
          </a:prstGeom>
        </p:spPr>
        <p:txBody>
          <a:bodyPr wrap="square">
            <a:spAutoFit/>
          </a:bodyPr>
          <a:lstStyle/>
          <a:p>
            <a:pPr algn="just"/>
            <a:r>
              <a:rPr lang="fr-FR" sz="1400" dirty="0"/>
              <a:t>Le bouton vert « + » à gauche vous permet d’ajouter un membre de l’équipe en lui attribuant la fonction de </a:t>
            </a:r>
            <a:r>
              <a:rPr lang="fr-FR" sz="1400" b="1" dirty="0"/>
              <a:t>coordinateur ou de soignant</a:t>
            </a:r>
            <a:r>
              <a:rPr lang="fr-FR" sz="1400" dirty="0"/>
              <a:t>.</a:t>
            </a:r>
          </a:p>
          <a:p>
            <a:pPr algn="just"/>
            <a:r>
              <a:rPr lang="fr-FR" sz="1400" dirty="0"/>
              <a:t> </a:t>
            </a:r>
          </a:p>
        </p:txBody>
      </p:sp>
      <p:sp>
        <p:nvSpPr>
          <p:cNvPr id="12" name="Ellipse 11">
            <a:extLst>
              <a:ext uri="{FF2B5EF4-FFF2-40B4-BE49-F238E27FC236}">
                <a16:creationId xmlns:a16="http://schemas.microsoft.com/office/drawing/2014/main" id="{D160403C-8A10-48CC-AB33-64A57689BB3F}"/>
              </a:ext>
            </a:extLst>
          </p:cNvPr>
          <p:cNvSpPr/>
          <p:nvPr/>
        </p:nvSpPr>
        <p:spPr>
          <a:xfrm>
            <a:off x="4674278" y="2162537"/>
            <a:ext cx="914400" cy="399688"/>
          </a:xfrm>
          <a:prstGeom prst="ellipse">
            <a:avLst/>
          </a:prstGeom>
          <a:noFill/>
          <a:ln w="25400">
            <a:solidFill>
              <a:srgbClr val="F0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BDA890A9-7DE9-4B1F-A89F-B1512CE3E119}"/>
              </a:ext>
            </a:extLst>
          </p:cNvPr>
          <p:cNvSpPr/>
          <p:nvPr/>
        </p:nvSpPr>
        <p:spPr>
          <a:xfrm>
            <a:off x="7353300" y="3257550"/>
            <a:ext cx="476250" cy="1076506"/>
          </a:xfrm>
          <a:prstGeom prst="ellipse">
            <a:avLst/>
          </a:prstGeom>
          <a:noFill/>
          <a:ln w="25400">
            <a:solidFill>
              <a:srgbClr val="F0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30ABB1A5-8628-4022-9532-1920DFB0DF66}"/>
              </a:ext>
            </a:extLst>
          </p:cNvPr>
          <p:cNvSpPr/>
          <p:nvPr/>
        </p:nvSpPr>
        <p:spPr>
          <a:xfrm>
            <a:off x="10306050" y="530905"/>
            <a:ext cx="819150" cy="715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Tree>
    <p:extLst>
      <p:ext uri="{BB962C8B-B14F-4D97-AF65-F5344CB8AC3E}">
        <p14:creationId xmlns:p14="http://schemas.microsoft.com/office/powerpoint/2010/main" val="158204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928C49E6-5712-4927-AEEC-D28499007EF1}"/>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6" name="Image 5">
            <a:extLst>
              <a:ext uri="{FF2B5EF4-FFF2-40B4-BE49-F238E27FC236}">
                <a16:creationId xmlns:a16="http://schemas.microsoft.com/office/drawing/2014/main" id="{0125785A-532C-425A-993A-0E50D6D387BF}"/>
              </a:ext>
            </a:extLst>
          </p:cNvPr>
          <p:cNvPicPr/>
          <p:nvPr/>
        </p:nvPicPr>
        <p:blipFill rotWithShape="1">
          <a:blip r:embed="rId2"/>
          <a:srcRect t="-941" b="23575"/>
          <a:stretch/>
        </p:blipFill>
        <p:spPr bwMode="auto">
          <a:xfrm>
            <a:off x="1066800" y="1356360"/>
            <a:ext cx="10058399" cy="3596640"/>
          </a:xfrm>
          <a:prstGeom prst="rect">
            <a:avLst/>
          </a:prstGeom>
          <a:ln>
            <a:noFill/>
          </a:ln>
          <a:extLst>
            <a:ext uri="{53640926-AAD7-44D8-BBD7-CCE9431645EC}">
              <a14:shadowObscured xmlns:a14="http://schemas.microsoft.com/office/drawing/2010/main"/>
            </a:ext>
          </a:extLst>
        </p:spPr>
      </p:pic>
      <p:sp>
        <p:nvSpPr>
          <p:cNvPr id="8" name="Titre 1">
            <a:extLst>
              <a:ext uri="{FF2B5EF4-FFF2-40B4-BE49-F238E27FC236}">
                <a16:creationId xmlns:a16="http://schemas.microsoft.com/office/drawing/2014/main" id="{415BC52A-EA89-4680-B319-880DF2DB7482}"/>
              </a:ext>
            </a:extLst>
          </p:cNvPr>
          <p:cNvSpPr txBox="1">
            <a:spLocks/>
          </p:cNvSpPr>
          <p:nvPr/>
        </p:nvSpPr>
        <p:spPr>
          <a:xfrm>
            <a:off x="985144" y="663956"/>
            <a:ext cx="10518559" cy="564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400" b="1" dirty="0"/>
              <a:t>Rajout d’un nouveau membre </a:t>
            </a:r>
            <a:r>
              <a:rPr lang="fr-FR" sz="2400" dirty="0"/>
              <a:t>de l’équipe éducative:</a:t>
            </a:r>
          </a:p>
        </p:txBody>
      </p:sp>
      <p:sp>
        <p:nvSpPr>
          <p:cNvPr id="10" name="Rectangle 9">
            <a:extLst>
              <a:ext uri="{FF2B5EF4-FFF2-40B4-BE49-F238E27FC236}">
                <a16:creationId xmlns:a16="http://schemas.microsoft.com/office/drawing/2014/main" id="{2E0CA93F-486E-4302-AF3C-A3E253C52E18}"/>
              </a:ext>
            </a:extLst>
          </p:cNvPr>
          <p:cNvSpPr/>
          <p:nvPr/>
        </p:nvSpPr>
        <p:spPr>
          <a:xfrm>
            <a:off x="985144" y="5235416"/>
            <a:ext cx="10518559" cy="738664"/>
          </a:xfrm>
          <a:prstGeom prst="rect">
            <a:avLst/>
          </a:prstGeom>
        </p:spPr>
        <p:txBody>
          <a:bodyPr wrap="square">
            <a:spAutoFit/>
          </a:bodyPr>
          <a:lstStyle/>
          <a:p>
            <a:pPr algn="just"/>
            <a:r>
              <a:rPr lang="fr-FR" sz="1400" dirty="0"/>
              <a:t>Important ++:  c’est là que vous donnez </a:t>
            </a:r>
            <a:r>
              <a:rPr lang="fr-FR" sz="1400" b="1" dirty="0"/>
              <a:t>un nom d’utilisateur </a:t>
            </a:r>
            <a:r>
              <a:rPr lang="fr-FR" sz="1400" dirty="0"/>
              <a:t>et un </a:t>
            </a:r>
            <a:r>
              <a:rPr lang="fr-FR" sz="1400" b="1" dirty="0"/>
              <a:t>mot de passe </a:t>
            </a:r>
            <a:r>
              <a:rPr lang="fr-FR" sz="1400" dirty="0"/>
              <a:t>qui servira ensuite pour se connecter au PRETCARDIO@2020. Attention de bien séparer les chiffres du numéro de téléphone par un point et d’utiliser un </a:t>
            </a:r>
            <a:r>
              <a:rPr lang="fr-FR" sz="1400" b="1" dirty="0"/>
              <a:t>mot de passe assez solide </a:t>
            </a:r>
            <a:r>
              <a:rPr lang="fr-FR" sz="1400" dirty="0"/>
              <a:t>avec idéalement </a:t>
            </a:r>
            <a:r>
              <a:rPr lang="fr-FR" sz="1400" b="1" dirty="0"/>
              <a:t>une majuscule, une minuscule , un chiffre et un caractère spécial.</a:t>
            </a:r>
          </a:p>
        </p:txBody>
      </p:sp>
    </p:spTree>
    <p:extLst>
      <p:ext uri="{BB962C8B-B14F-4D97-AF65-F5344CB8AC3E}">
        <p14:creationId xmlns:p14="http://schemas.microsoft.com/office/powerpoint/2010/main" val="789052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9D6E6D8A-8FD1-40A9-9ED4-6F7CC4DF63FB}"/>
              </a:ext>
            </a:extLst>
          </p:cNvPr>
          <p:cNvSpPr>
            <a:spLocks noGrp="1"/>
          </p:cNvSpPr>
          <p:nvPr>
            <p:ph type="dt" sz="half" idx="10"/>
          </p:nvPr>
        </p:nvSpPr>
        <p:spPr/>
        <p:txBody>
          <a:bodyPr/>
          <a:lstStyle/>
          <a:p>
            <a:pPr rtl="0"/>
            <a:fld id="{25FB4F25-64BB-460E-8192-B4AC51BA66FC}" type="datetime1">
              <a:rPr lang="fr-FR" smtClean="0"/>
              <a:t>21/11/2020</a:t>
            </a:fld>
            <a:endParaRPr lang="en-US" dirty="0"/>
          </a:p>
        </p:txBody>
      </p:sp>
      <p:sp>
        <p:nvSpPr>
          <p:cNvPr id="5" name="Titre 1">
            <a:extLst>
              <a:ext uri="{FF2B5EF4-FFF2-40B4-BE49-F238E27FC236}">
                <a16:creationId xmlns:a16="http://schemas.microsoft.com/office/drawing/2014/main" id="{1FA104BD-2DD9-4A33-A5A5-EFADEBED6E2C}"/>
              </a:ext>
            </a:extLst>
          </p:cNvPr>
          <p:cNvSpPr txBox="1">
            <a:spLocks/>
          </p:cNvSpPr>
          <p:nvPr/>
        </p:nvSpPr>
        <p:spPr>
          <a:xfrm>
            <a:off x="985144" y="663956"/>
            <a:ext cx="10518559" cy="564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400" b="1" dirty="0"/>
              <a:t>Modification des coordonnées d’un membre </a:t>
            </a:r>
            <a:r>
              <a:rPr lang="fr-FR" sz="2400" dirty="0"/>
              <a:t>de l’équipe éducative:</a:t>
            </a:r>
          </a:p>
        </p:txBody>
      </p:sp>
      <p:sp>
        <p:nvSpPr>
          <p:cNvPr id="7" name="Rectangle 6">
            <a:extLst>
              <a:ext uri="{FF2B5EF4-FFF2-40B4-BE49-F238E27FC236}">
                <a16:creationId xmlns:a16="http://schemas.microsoft.com/office/drawing/2014/main" id="{05CE0CCB-BBC1-4E0B-B344-FCF7E721FE77}"/>
              </a:ext>
            </a:extLst>
          </p:cNvPr>
          <p:cNvSpPr/>
          <p:nvPr/>
        </p:nvSpPr>
        <p:spPr>
          <a:xfrm>
            <a:off x="836720" y="1228725"/>
            <a:ext cx="10518559" cy="954107"/>
          </a:xfrm>
          <a:prstGeom prst="rect">
            <a:avLst/>
          </a:prstGeom>
        </p:spPr>
        <p:txBody>
          <a:bodyPr wrap="square">
            <a:spAutoFit/>
          </a:bodyPr>
          <a:lstStyle/>
          <a:p>
            <a:pPr algn="just"/>
            <a:r>
              <a:rPr lang="fr-FR" sz="1400" dirty="0"/>
              <a:t>En cliquant sur </a:t>
            </a:r>
            <a:r>
              <a:rPr lang="fr-FR" sz="1400" b="1" dirty="0"/>
              <a:t>l’icone du crayon </a:t>
            </a:r>
            <a:r>
              <a:rPr lang="fr-FR" sz="1400" dirty="0"/>
              <a:t>vous pouvez modifier la fiche du membre de l’équipe éducative et cela vous permet de rajouter un élément concernant la facturation qui n’apparait pas lors de la création de la fiche.</a:t>
            </a:r>
          </a:p>
          <a:p>
            <a:pPr algn="just"/>
            <a:r>
              <a:rPr lang="fr-FR" sz="1400" dirty="0"/>
              <a:t>Dans la rubrique « </a:t>
            </a:r>
            <a:r>
              <a:rPr lang="fr-FR" sz="1400" b="1" dirty="0"/>
              <a:t>Mode de paiement </a:t>
            </a:r>
            <a:r>
              <a:rPr lang="fr-FR" sz="1400" dirty="0"/>
              <a:t>» (facturation) vous précisez pour chaque membre de l’équipe </a:t>
            </a:r>
            <a:r>
              <a:rPr lang="fr-FR" sz="1400" b="1" dirty="0"/>
              <a:t>qui doit recevoir le règlement de vos prestations </a:t>
            </a:r>
            <a:r>
              <a:rPr lang="fr-FR" sz="1400" dirty="0"/>
              <a:t>: </a:t>
            </a:r>
            <a:r>
              <a:rPr lang="fr-FR" sz="1400" b="1" dirty="0">
                <a:solidFill>
                  <a:srgbClr val="FF0000"/>
                </a:solidFill>
              </a:rPr>
              <a:t>« lui-même » « Trésor public de … » « service comptable clinique … »</a:t>
            </a:r>
          </a:p>
        </p:txBody>
      </p:sp>
      <p:pic>
        <p:nvPicPr>
          <p:cNvPr id="10" name="Image 9">
            <a:extLst>
              <a:ext uri="{FF2B5EF4-FFF2-40B4-BE49-F238E27FC236}">
                <a16:creationId xmlns:a16="http://schemas.microsoft.com/office/drawing/2014/main" id="{E5ABAAFE-FFC0-4F49-8F9B-1CF367C0C21B}"/>
              </a:ext>
            </a:extLst>
          </p:cNvPr>
          <p:cNvPicPr/>
          <p:nvPr/>
        </p:nvPicPr>
        <p:blipFill rotWithShape="1">
          <a:blip r:embed="rId2"/>
          <a:srcRect b="28748"/>
          <a:stretch/>
        </p:blipFill>
        <p:spPr bwMode="auto">
          <a:xfrm>
            <a:off x="985144" y="2484120"/>
            <a:ext cx="10273406" cy="34023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5797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87D52B-6D98-484F-A7FC-4294219E26A5}"/>
              </a:ext>
            </a:extLst>
          </p:cNvPr>
          <p:cNvSpPr>
            <a:spLocks noGrp="1"/>
          </p:cNvSpPr>
          <p:nvPr>
            <p:ph type="title"/>
          </p:nvPr>
        </p:nvSpPr>
        <p:spPr>
          <a:xfrm>
            <a:off x="1066800" y="642594"/>
            <a:ext cx="10058400" cy="738945"/>
          </a:xfrm>
        </p:spPr>
        <p:txBody>
          <a:bodyPr>
            <a:normAutofit/>
          </a:bodyPr>
          <a:lstStyle/>
          <a:p>
            <a:r>
              <a:rPr lang="fr-FR" sz="2800" b="1" dirty="0"/>
              <a:t>Gestion des sessions</a:t>
            </a:r>
          </a:p>
        </p:txBody>
      </p:sp>
      <p:sp>
        <p:nvSpPr>
          <p:cNvPr id="3" name="Espace réservé de la date 2">
            <a:extLst>
              <a:ext uri="{FF2B5EF4-FFF2-40B4-BE49-F238E27FC236}">
                <a16:creationId xmlns:a16="http://schemas.microsoft.com/office/drawing/2014/main" id="{47ABF77C-BE18-4315-9C3E-E23D436D432D}"/>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4" name="Image 3">
            <a:extLst>
              <a:ext uri="{FF2B5EF4-FFF2-40B4-BE49-F238E27FC236}">
                <a16:creationId xmlns:a16="http://schemas.microsoft.com/office/drawing/2014/main" id="{74700359-0095-412F-B7E7-ED7AD8C271B7}"/>
              </a:ext>
            </a:extLst>
          </p:cNvPr>
          <p:cNvPicPr/>
          <p:nvPr/>
        </p:nvPicPr>
        <p:blipFill rotWithShape="1">
          <a:blip r:embed="rId2"/>
          <a:srcRect b="65571"/>
          <a:stretch/>
        </p:blipFill>
        <p:spPr bwMode="auto">
          <a:xfrm>
            <a:off x="1066800" y="1654091"/>
            <a:ext cx="10204174" cy="229859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9568F99B-9C6A-4516-8A17-189B76682F4B}"/>
              </a:ext>
            </a:extLst>
          </p:cNvPr>
          <p:cNvSpPr/>
          <p:nvPr/>
        </p:nvSpPr>
        <p:spPr>
          <a:xfrm>
            <a:off x="1066800" y="4495123"/>
            <a:ext cx="10518559" cy="1384995"/>
          </a:xfrm>
          <a:prstGeom prst="rect">
            <a:avLst/>
          </a:prstGeom>
        </p:spPr>
        <p:txBody>
          <a:bodyPr wrap="square">
            <a:spAutoFit/>
          </a:bodyPr>
          <a:lstStyle/>
          <a:p>
            <a:pPr algn="just"/>
            <a:r>
              <a:rPr lang="fr-FR" sz="1400" dirty="0"/>
              <a:t>L’idéal est de </a:t>
            </a:r>
            <a:r>
              <a:rPr lang="fr-FR" sz="1400" b="1" dirty="0"/>
              <a:t>programmer vos sessions à l’avance </a:t>
            </a:r>
            <a:r>
              <a:rPr lang="fr-FR" sz="1400" dirty="0"/>
              <a:t>sur l’année entière  et ce avant de valider l’inclusion des patients vous pourrez ainsi leur attribuer une session déjà paramétrée, sinon vous pourrez la créer au moment de la première inclusion.</a:t>
            </a:r>
          </a:p>
          <a:p>
            <a:pPr algn="just"/>
            <a:endParaRPr lang="fr-FR" sz="1400" dirty="0"/>
          </a:p>
          <a:p>
            <a:pPr algn="just"/>
            <a:r>
              <a:rPr lang="fr-FR" sz="1400" dirty="0"/>
              <a:t>Quand vous ajouter pour la première fois une session elle peut devenir </a:t>
            </a:r>
            <a:r>
              <a:rPr lang="fr-FR" sz="1400" b="1" dirty="0"/>
              <a:t>un modèle </a:t>
            </a:r>
            <a:r>
              <a:rPr lang="fr-FR" sz="1400" dirty="0"/>
              <a:t>que vous pourrez ensuite réutiliser très facilement.</a:t>
            </a:r>
          </a:p>
        </p:txBody>
      </p:sp>
      <p:sp>
        <p:nvSpPr>
          <p:cNvPr id="9" name="Ellipse 8">
            <a:extLst>
              <a:ext uri="{FF2B5EF4-FFF2-40B4-BE49-F238E27FC236}">
                <a16:creationId xmlns:a16="http://schemas.microsoft.com/office/drawing/2014/main" id="{96E1083F-F08B-4181-88E9-7F3734A24F50}"/>
              </a:ext>
            </a:extLst>
          </p:cNvPr>
          <p:cNvSpPr/>
          <p:nvPr/>
        </p:nvSpPr>
        <p:spPr>
          <a:xfrm>
            <a:off x="10306050" y="530905"/>
            <a:ext cx="819150" cy="715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Tree>
    <p:extLst>
      <p:ext uri="{BB962C8B-B14F-4D97-AF65-F5344CB8AC3E}">
        <p14:creationId xmlns:p14="http://schemas.microsoft.com/office/powerpoint/2010/main" val="1310926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AAFD13-C1C4-4CFC-BCE3-33074D8108D7}"/>
              </a:ext>
            </a:extLst>
          </p:cNvPr>
          <p:cNvSpPr>
            <a:spLocks noGrp="1"/>
          </p:cNvSpPr>
          <p:nvPr>
            <p:ph type="title"/>
          </p:nvPr>
        </p:nvSpPr>
        <p:spPr>
          <a:xfrm>
            <a:off x="1066800" y="642594"/>
            <a:ext cx="10058400" cy="738945"/>
          </a:xfrm>
        </p:spPr>
        <p:txBody>
          <a:bodyPr>
            <a:normAutofit/>
          </a:bodyPr>
          <a:lstStyle/>
          <a:p>
            <a:r>
              <a:rPr lang="fr-FR" sz="2800" dirty="0"/>
              <a:t>Ajout d’une session</a:t>
            </a:r>
          </a:p>
        </p:txBody>
      </p:sp>
      <p:sp>
        <p:nvSpPr>
          <p:cNvPr id="3" name="Espace réservé de la date 2">
            <a:extLst>
              <a:ext uri="{FF2B5EF4-FFF2-40B4-BE49-F238E27FC236}">
                <a16:creationId xmlns:a16="http://schemas.microsoft.com/office/drawing/2014/main" id="{99426A7C-890A-4A35-B804-216EF4760AF6}"/>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4" name="Image 3">
            <a:extLst>
              <a:ext uri="{FF2B5EF4-FFF2-40B4-BE49-F238E27FC236}">
                <a16:creationId xmlns:a16="http://schemas.microsoft.com/office/drawing/2014/main" id="{2148ECD7-1A47-495A-BBF5-C4D42476DA52}"/>
              </a:ext>
            </a:extLst>
          </p:cNvPr>
          <p:cNvPicPr/>
          <p:nvPr/>
        </p:nvPicPr>
        <p:blipFill rotWithShape="1">
          <a:blip r:embed="rId2"/>
          <a:srcRect b="38301"/>
          <a:stretch/>
        </p:blipFill>
        <p:spPr bwMode="auto">
          <a:xfrm>
            <a:off x="1066800" y="2229361"/>
            <a:ext cx="10058399" cy="35905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0759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0955A0-9F12-44C6-90F1-224DB27D2B75}"/>
              </a:ext>
            </a:extLst>
          </p:cNvPr>
          <p:cNvSpPr>
            <a:spLocks noGrp="1"/>
          </p:cNvSpPr>
          <p:nvPr>
            <p:ph type="title"/>
          </p:nvPr>
        </p:nvSpPr>
        <p:spPr>
          <a:xfrm>
            <a:off x="1066800" y="642594"/>
            <a:ext cx="10058400" cy="788641"/>
          </a:xfrm>
        </p:spPr>
        <p:txBody>
          <a:bodyPr>
            <a:normAutofit/>
          </a:bodyPr>
          <a:lstStyle/>
          <a:p>
            <a:r>
              <a:rPr lang="fr-FR" sz="2800" b="1" dirty="0"/>
              <a:t>Ajout d’une ou plusieurs activités</a:t>
            </a:r>
          </a:p>
        </p:txBody>
      </p:sp>
      <p:sp>
        <p:nvSpPr>
          <p:cNvPr id="3" name="Espace réservé de la date 2">
            <a:extLst>
              <a:ext uri="{FF2B5EF4-FFF2-40B4-BE49-F238E27FC236}">
                <a16:creationId xmlns:a16="http://schemas.microsoft.com/office/drawing/2014/main" id="{7B70994A-582E-44E2-90D7-40857438FC91}"/>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4" name="Image 3">
            <a:extLst>
              <a:ext uri="{FF2B5EF4-FFF2-40B4-BE49-F238E27FC236}">
                <a16:creationId xmlns:a16="http://schemas.microsoft.com/office/drawing/2014/main" id="{C1B08818-08DB-4068-A7F3-1717E773A8BC}"/>
              </a:ext>
            </a:extLst>
          </p:cNvPr>
          <p:cNvPicPr/>
          <p:nvPr/>
        </p:nvPicPr>
        <p:blipFill rotWithShape="1">
          <a:blip r:embed="rId2"/>
          <a:srcRect b="27181"/>
          <a:stretch/>
        </p:blipFill>
        <p:spPr bwMode="auto">
          <a:xfrm>
            <a:off x="1066800" y="2014194"/>
            <a:ext cx="9965635" cy="3642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4668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4F30FEB-23F9-46EC-9E19-3AB00E990544}"/>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3" name="Image 2">
            <a:extLst>
              <a:ext uri="{FF2B5EF4-FFF2-40B4-BE49-F238E27FC236}">
                <a16:creationId xmlns:a16="http://schemas.microsoft.com/office/drawing/2014/main" id="{9D014F5D-828D-4044-813C-1959CE2524A2}"/>
              </a:ext>
            </a:extLst>
          </p:cNvPr>
          <p:cNvPicPr/>
          <p:nvPr/>
        </p:nvPicPr>
        <p:blipFill rotWithShape="1">
          <a:blip r:embed="rId2"/>
          <a:srcRect b="22458"/>
          <a:stretch/>
        </p:blipFill>
        <p:spPr bwMode="auto">
          <a:xfrm>
            <a:off x="775251" y="1489710"/>
            <a:ext cx="10714383" cy="3878580"/>
          </a:xfrm>
          <a:prstGeom prst="rect">
            <a:avLst/>
          </a:prstGeom>
          <a:ln>
            <a:noFill/>
          </a:ln>
          <a:extLst>
            <a:ext uri="{53640926-AAD7-44D8-BBD7-CCE9431645EC}">
              <a14:shadowObscured xmlns:a14="http://schemas.microsoft.com/office/drawing/2010/main"/>
            </a:ext>
          </a:extLst>
        </p:spPr>
      </p:pic>
      <p:sp>
        <p:nvSpPr>
          <p:cNvPr id="4" name="Titre 1">
            <a:extLst>
              <a:ext uri="{FF2B5EF4-FFF2-40B4-BE49-F238E27FC236}">
                <a16:creationId xmlns:a16="http://schemas.microsoft.com/office/drawing/2014/main" id="{50A05532-1213-4804-A6B9-310764E0EB5C}"/>
              </a:ext>
            </a:extLst>
          </p:cNvPr>
          <p:cNvSpPr txBox="1">
            <a:spLocks/>
          </p:cNvSpPr>
          <p:nvPr/>
        </p:nvSpPr>
        <p:spPr>
          <a:xfrm>
            <a:off x="1066800" y="642594"/>
            <a:ext cx="10058400" cy="530223"/>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800" b="1" dirty="0"/>
              <a:t>Ajout d’une ou plusieurs activités</a:t>
            </a:r>
          </a:p>
        </p:txBody>
      </p:sp>
    </p:spTree>
    <p:extLst>
      <p:ext uri="{BB962C8B-B14F-4D97-AF65-F5344CB8AC3E}">
        <p14:creationId xmlns:p14="http://schemas.microsoft.com/office/powerpoint/2010/main" val="1985565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767B826-278A-4095-BA45-1277B1049350}"/>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3" name="Image 2">
            <a:extLst>
              <a:ext uri="{FF2B5EF4-FFF2-40B4-BE49-F238E27FC236}">
                <a16:creationId xmlns:a16="http://schemas.microsoft.com/office/drawing/2014/main" id="{EA40BACE-886C-4155-B6F2-436C578074FE}"/>
              </a:ext>
            </a:extLst>
          </p:cNvPr>
          <p:cNvPicPr/>
          <p:nvPr/>
        </p:nvPicPr>
        <p:blipFill rotWithShape="1">
          <a:blip r:embed="rId2"/>
          <a:srcRect b="54602"/>
          <a:stretch/>
        </p:blipFill>
        <p:spPr bwMode="auto">
          <a:xfrm>
            <a:off x="942561" y="2653841"/>
            <a:ext cx="10306878" cy="2755458"/>
          </a:xfrm>
          <a:prstGeom prst="rect">
            <a:avLst/>
          </a:prstGeom>
          <a:ln>
            <a:noFill/>
          </a:ln>
          <a:extLst>
            <a:ext uri="{53640926-AAD7-44D8-BBD7-CCE9431645EC}">
              <a14:shadowObscured xmlns:a14="http://schemas.microsoft.com/office/drawing/2010/main"/>
            </a:ext>
          </a:extLst>
        </p:spPr>
      </p:pic>
      <p:sp>
        <p:nvSpPr>
          <p:cNvPr id="4" name="Titre 1">
            <a:extLst>
              <a:ext uri="{FF2B5EF4-FFF2-40B4-BE49-F238E27FC236}">
                <a16:creationId xmlns:a16="http://schemas.microsoft.com/office/drawing/2014/main" id="{F8432740-4C6D-4455-B6AA-5BBEBB85B3E8}"/>
              </a:ext>
            </a:extLst>
          </p:cNvPr>
          <p:cNvSpPr txBox="1">
            <a:spLocks/>
          </p:cNvSpPr>
          <p:nvPr/>
        </p:nvSpPr>
        <p:spPr>
          <a:xfrm>
            <a:off x="854765" y="777435"/>
            <a:ext cx="10058400" cy="530223"/>
          </a:xfrm>
          <a:prstGeom prst="rect">
            <a:avLst/>
          </a:prstGeom>
        </p:spPr>
        <p:txBody>
          <a:bodyPr>
            <a:no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800" b="1" dirty="0"/>
              <a:t>Mémorisation de la session modèle </a:t>
            </a:r>
            <a:r>
              <a:rPr lang="fr-FR" sz="2800" dirty="0"/>
              <a:t>avec ses activités qui permettra de créer les autres sessions très rapidement</a:t>
            </a:r>
          </a:p>
        </p:txBody>
      </p:sp>
    </p:spTree>
    <p:extLst>
      <p:ext uri="{BB962C8B-B14F-4D97-AF65-F5344CB8AC3E}">
        <p14:creationId xmlns:p14="http://schemas.microsoft.com/office/powerpoint/2010/main" val="1446492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B239F8C-4836-458D-AB53-1F734DF2FD1C}"/>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3" name="Image 2">
            <a:extLst>
              <a:ext uri="{FF2B5EF4-FFF2-40B4-BE49-F238E27FC236}">
                <a16:creationId xmlns:a16="http://schemas.microsoft.com/office/drawing/2014/main" id="{92800187-E99C-4F39-873F-D0DE0DF685C9}"/>
              </a:ext>
            </a:extLst>
          </p:cNvPr>
          <p:cNvPicPr/>
          <p:nvPr/>
        </p:nvPicPr>
        <p:blipFill rotWithShape="1">
          <a:blip r:embed="rId2"/>
          <a:srcRect b="19411"/>
          <a:stretch/>
        </p:blipFill>
        <p:spPr bwMode="auto">
          <a:xfrm>
            <a:off x="983974" y="1413510"/>
            <a:ext cx="10446026" cy="4480394"/>
          </a:xfrm>
          <a:prstGeom prst="rect">
            <a:avLst/>
          </a:prstGeom>
          <a:ln>
            <a:noFill/>
          </a:ln>
          <a:extLst>
            <a:ext uri="{53640926-AAD7-44D8-BBD7-CCE9431645EC}">
              <a14:shadowObscured xmlns:a14="http://schemas.microsoft.com/office/drawing/2010/main"/>
            </a:ext>
          </a:extLst>
        </p:spPr>
      </p:pic>
      <p:sp>
        <p:nvSpPr>
          <p:cNvPr id="4" name="Titre 1">
            <a:extLst>
              <a:ext uri="{FF2B5EF4-FFF2-40B4-BE49-F238E27FC236}">
                <a16:creationId xmlns:a16="http://schemas.microsoft.com/office/drawing/2014/main" id="{98621170-AB4A-49E1-A383-56E187665518}"/>
              </a:ext>
            </a:extLst>
          </p:cNvPr>
          <p:cNvSpPr txBox="1">
            <a:spLocks/>
          </p:cNvSpPr>
          <p:nvPr/>
        </p:nvSpPr>
        <p:spPr>
          <a:xfrm>
            <a:off x="1066800" y="642594"/>
            <a:ext cx="10058400" cy="530223"/>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800" b="1" dirty="0"/>
              <a:t>Ajout d’un ou plusieurs patients </a:t>
            </a:r>
            <a:r>
              <a:rPr lang="fr-FR" sz="2800" dirty="0"/>
              <a:t>à cette session</a:t>
            </a:r>
          </a:p>
        </p:txBody>
      </p:sp>
    </p:spTree>
    <p:extLst>
      <p:ext uri="{BB962C8B-B14F-4D97-AF65-F5344CB8AC3E}">
        <p14:creationId xmlns:p14="http://schemas.microsoft.com/office/powerpoint/2010/main" val="1995247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6AE659-A821-4EFB-804A-1E30398FFFAB}"/>
              </a:ext>
            </a:extLst>
          </p:cNvPr>
          <p:cNvSpPr>
            <a:spLocks noGrp="1"/>
          </p:cNvSpPr>
          <p:nvPr>
            <p:ph type="title"/>
          </p:nvPr>
        </p:nvSpPr>
        <p:spPr>
          <a:xfrm>
            <a:off x="1074207" y="549887"/>
            <a:ext cx="10058400" cy="502625"/>
          </a:xfrm>
        </p:spPr>
        <p:txBody>
          <a:bodyPr>
            <a:normAutofit/>
          </a:bodyPr>
          <a:lstStyle/>
          <a:p>
            <a:r>
              <a:rPr lang="fr-FR" sz="2800" b="1" dirty="0"/>
              <a:t>Table des matières</a:t>
            </a:r>
          </a:p>
        </p:txBody>
      </p:sp>
      <p:sp>
        <p:nvSpPr>
          <p:cNvPr id="4" name="Espace réservé de la date 3">
            <a:extLst>
              <a:ext uri="{FF2B5EF4-FFF2-40B4-BE49-F238E27FC236}">
                <a16:creationId xmlns:a16="http://schemas.microsoft.com/office/drawing/2014/main" id="{75C39719-C3CB-4954-B2EF-404ADF410461}"/>
              </a:ext>
            </a:extLst>
          </p:cNvPr>
          <p:cNvSpPr>
            <a:spLocks noGrp="1"/>
          </p:cNvSpPr>
          <p:nvPr>
            <p:ph type="dt" sz="half" idx="10"/>
          </p:nvPr>
        </p:nvSpPr>
        <p:spPr/>
        <p:txBody>
          <a:bodyPr/>
          <a:lstStyle/>
          <a:p>
            <a:pPr rtl="0"/>
            <a:fld id="{802FE938-1586-4780-B61A-DD3B60BAB93C}" type="datetime1">
              <a:rPr lang="fr-FR" smtClean="0"/>
              <a:t>21/11/2020</a:t>
            </a:fld>
            <a:endParaRPr lang="en-US"/>
          </a:p>
        </p:txBody>
      </p:sp>
      <p:sp>
        <p:nvSpPr>
          <p:cNvPr id="7" name="Rectangle 1">
            <a:extLst>
              <a:ext uri="{FF2B5EF4-FFF2-40B4-BE49-F238E27FC236}">
                <a16:creationId xmlns:a16="http://schemas.microsoft.com/office/drawing/2014/main" id="{BEAC29FD-E0F5-4A2D-9F44-FEEAC3ED53A7}"/>
              </a:ext>
            </a:extLst>
          </p:cNvPr>
          <p:cNvSpPr>
            <a:spLocks noChangeArrowheads="1"/>
          </p:cNvSpPr>
          <p:nvPr/>
        </p:nvSpPr>
        <p:spPr bwMode="auto">
          <a:xfrm>
            <a:off x="-2585819" y="0"/>
            <a:ext cx="173784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15" name="Rectangle 2">
            <a:extLst>
              <a:ext uri="{FF2B5EF4-FFF2-40B4-BE49-F238E27FC236}">
                <a16:creationId xmlns:a16="http://schemas.microsoft.com/office/drawing/2014/main" id="{26C5F6B8-FF49-4D21-97DD-B7B7A52EA380}"/>
              </a:ext>
            </a:extLst>
          </p:cNvPr>
          <p:cNvSpPr>
            <a:spLocks noChangeArrowheads="1"/>
          </p:cNvSpPr>
          <p:nvPr/>
        </p:nvSpPr>
        <p:spPr bwMode="auto">
          <a:xfrm>
            <a:off x="-1519646" y="1161734"/>
            <a:ext cx="2179017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graphicFrame>
        <p:nvGraphicFramePr>
          <p:cNvPr id="6" name="Tableau 5">
            <a:extLst>
              <a:ext uri="{FF2B5EF4-FFF2-40B4-BE49-F238E27FC236}">
                <a16:creationId xmlns:a16="http://schemas.microsoft.com/office/drawing/2014/main" id="{A75F8465-0B7D-4E88-8212-BF3EA744F433}"/>
              </a:ext>
            </a:extLst>
          </p:cNvPr>
          <p:cNvGraphicFramePr>
            <a:graphicFrameLocks noGrp="1"/>
          </p:cNvGraphicFramePr>
          <p:nvPr>
            <p:extLst>
              <p:ext uri="{D42A27DB-BD31-4B8C-83A1-F6EECF244321}">
                <p14:modId xmlns:p14="http://schemas.microsoft.com/office/powerpoint/2010/main" val="480507028"/>
              </p:ext>
            </p:extLst>
          </p:nvPr>
        </p:nvGraphicFramePr>
        <p:xfrm>
          <a:off x="628649" y="1052512"/>
          <a:ext cx="10963275" cy="5257800"/>
        </p:xfrm>
        <a:graphic>
          <a:graphicData uri="http://schemas.openxmlformats.org/drawingml/2006/table">
            <a:tbl>
              <a:tblPr firstRow="1" firstCol="1" bandRow="1">
                <a:tableStyleId>{5C22544A-7EE6-4342-B048-85BDC9FD1C3A}</a:tableStyleId>
              </a:tblPr>
              <a:tblGrid>
                <a:gridCol w="9857075">
                  <a:extLst>
                    <a:ext uri="{9D8B030D-6E8A-4147-A177-3AD203B41FA5}">
                      <a16:colId xmlns:a16="http://schemas.microsoft.com/office/drawing/2014/main" val="3843352964"/>
                    </a:ext>
                  </a:extLst>
                </a:gridCol>
                <a:gridCol w="1106200">
                  <a:extLst>
                    <a:ext uri="{9D8B030D-6E8A-4147-A177-3AD203B41FA5}">
                      <a16:colId xmlns:a16="http://schemas.microsoft.com/office/drawing/2014/main" val="1255450122"/>
                    </a:ext>
                  </a:extLst>
                </a:gridCol>
              </a:tblGrid>
              <a:tr h="170910">
                <a:tc>
                  <a:txBody>
                    <a:bodyPr/>
                    <a:lstStyle/>
                    <a:p>
                      <a:pPr>
                        <a:lnSpc>
                          <a:spcPct val="115000"/>
                        </a:lnSpc>
                        <a:spcAft>
                          <a:spcPts val="1000"/>
                        </a:spcAft>
                        <a:tabLst>
                          <a:tab pos="457200" algn="l"/>
                        </a:tabLst>
                      </a:pPr>
                      <a:r>
                        <a:rPr lang="fr-FR" sz="1000" baseline="0">
                          <a:effectLst/>
                        </a:rPr>
                        <a:t>PRESENTATION :</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4</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3472002341"/>
                  </a:ext>
                </a:extLst>
              </a:tr>
              <a:tr h="170976">
                <a:tc>
                  <a:txBody>
                    <a:bodyPr/>
                    <a:lstStyle/>
                    <a:p>
                      <a:pPr>
                        <a:lnSpc>
                          <a:spcPct val="115000"/>
                        </a:lnSpc>
                        <a:spcAft>
                          <a:spcPts val="1000"/>
                        </a:spcAft>
                        <a:tabLst>
                          <a:tab pos="457200" algn="l"/>
                        </a:tabLst>
                      </a:pPr>
                      <a:r>
                        <a:rPr lang="fr-FR" sz="1000" baseline="0" dirty="0">
                          <a:effectLst/>
                        </a:rPr>
                        <a:t>4 ACTIONS POUR DEMARRER :</a:t>
                      </a:r>
                      <a:endParaRPr lang="fr-FR" sz="1000" baseline="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5</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2752816634"/>
                  </a:ext>
                </a:extLst>
              </a:tr>
              <a:tr h="170976">
                <a:tc>
                  <a:txBody>
                    <a:bodyPr/>
                    <a:lstStyle/>
                    <a:p>
                      <a:pPr>
                        <a:lnSpc>
                          <a:spcPct val="115000"/>
                        </a:lnSpc>
                        <a:spcAft>
                          <a:spcPts val="1000"/>
                        </a:spcAft>
                        <a:tabLst>
                          <a:tab pos="457200" algn="l"/>
                        </a:tabLst>
                      </a:pPr>
                      <a:r>
                        <a:rPr lang="fr-FR" sz="1000" baseline="0">
                          <a:effectLst/>
                        </a:rPr>
                        <a:t>CONNEXION A LA PLATEFORME : </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 </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2473976618"/>
                  </a:ext>
                </a:extLst>
              </a:tr>
              <a:tr h="170976">
                <a:tc>
                  <a:txBody>
                    <a:bodyPr/>
                    <a:lstStyle/>
                    <a:p>
                      <a:pPr algn="r">
                        <a:lnSpc>
                          <a:spcPct val="115000"/>
                        </a:lnSpc>
                        <a:spcAft>
                          <a:spcPts val="1000"/>
                        </a:spcAft>
                        <a:tabLst>
                          <a:tab pos="457200" algn="l"/>
                        </a:tabLst>
                      </a:pPr>
                      <a:r>
                        <a:rPr lang="fr-FR" sz="1000" baseline="0">
                          <a:effectLst/>
                        </a:rPr>
                        <a:t>Via adresse </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6</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1738504968"/>
                  </a:ext>
                </a:extLst>
              </a:tr>
              <a:tr h="170976">
                <a:tc>
                  <a:txBody>
                    <a:bodyPr/>
                    <a:lstStyle/>
                    <a:p>
                      <a:pPr algn="r">
                        <a:lnSpc>
                          <a:spcPct val="115000"/>
                        </a:lnSpc>
                        <a:spcAft>
                          <a:spcPts val="1000"/>
                        </a:spcAft>
                        <a:tabLst>
                          <a:tab pos="457200" algn="l"/>
                        </a:tabLst>
                      </a:pPr>
                      <a:r>
                        <a:rPr lang="fr-FR" sz="1000" baseline="0">
                          <a:effectLst/>
                        </a:rPr>
                        <a:t>Via site apetcardiooccitanie  </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7</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2111232793"/>
                  </a:ext>
                </a:extLst>
              </a:tr>
              <a:tr h="170976">
                <a:tc>
                  <a:txBody>
                    <a:bodyPr/>
                    <a:lstStyle/>
                    <a:p>
                      <a:pPr algn="r">
                        <a:lnSpc>
                          <a:spcPct val="115000"/>
                        </a:lnSpc>
                        <a:spcAft>
                          <a:spcPts val="1000"/>
                        </a:spcAft>
                        <a:tabLst>
                          <a:tab pos="457200" algn="l"/>
                        </a:tabLst>
                      </a:pPr>
                      <a:r>
                        <a:rPr lang="fr-FR" sz="1000" baseline="0" dirty="0">
                          <a:effectLst/>
                        </a:rPr>
                        <a:t>Mode coordinateur</a:t>
                      </a:r>
                      <a:endParaRPr lang="fr-FR" sz="1000" baseline="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8</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1120548695"/>
                  </a:ext>
                </a:extLst>
              </a:tr>
              <a:tr h="170976">
                <a:tc>
                  <a:txBody>
                    <a:bodyPr/>
                    <a:lstStyle/>
                    <a:p>
                      <a:pPr algn="r">
                        <a:lnSpc>
                          <a:spcPct val="115000"/>
                        </a:lnSpc>
                        <a:spcAft>
                          <a:spcPts val="1000"/>
                        </a:spcAft>
                        <a:tabLst>
                          <a:tab pos="457200" algn="l"/>
                        </a:tabLst>
                      </a:pPr>
                      <a:r>
                        <a:rPr lang="fr-FR" sz="1000" baseline="0">
                          <a:effectLst/>
                        </a:rPr>
                        <a:t>Mode soignant</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9</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3974604652"/>
                  </a:ext>
                </a:extLst>
              </a:tr>
              <a:tr h="170976">
                <a:tc>
                  <a:txBody>
                    <a:bodyPr/>
                    <a:lstStyle/>
                    <a:p>
                      <a:pPr>
                        <a:lnSpc>
                          <a:spcPct val="115000"/>
                        </a:lnSpc>
                        <a:spcAft>
                          <a:spcPts val="1000"/>
                        </a:spcAft>
                        <a:tabLst>
                          <a:tab pos="457200" algn="l"/>
                        </a:tabLst>
                      </a:pPr>
                      <a:r>
                        <a:rPr lang="fr-FR" sz="1000" baseline="0">
                          <a:effectLst/>
                        </a:rPr>
                        <a:t>GESTION DU PERSONNEL DE L’EQUIPE EDUCATIVE</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10</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1837008465"/>
                  </a:ext>
                </a:extLst>
              </a:tr>
              <a:tr h="170976">
                <a:tc>
                  <a:txBody>
                    <a:bodyPr/>
                    <a:lstStyle/>
                    <a:p>
                      <a:pPr algn="r">
                        <a:lnSpc>
                          <a:spcPct val="115000"/>
                        </a:lnSpc>
                        <a:spcAft>
                          <a:spcPts val="1000"/>
                        </a:spcAft>
                        <a:tabLst>
                          <a:tab pos="457200" algn="l"/>
                        </a:tabLst>
                      </a:pPr>
                      <a:r>
                        <a:rPr lang="fr-FR" sz="1000" baseline="0" dirty="0">
                          <a:effectLst/>
                        </a:rPr>
                        <a:t>Rajout d’un nouveau membre de l’équipe éducative</a:t>
                      </a:r>
                      <a:endParaRPr lang="fr-FR" sz="1000" baseline="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11</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1303374072"/>
                  </a:ext>
                </a:extLst>
              </a:tr>
              <a:tr h="170976">
                <a:tc>
                  <a:txBody>
                    <a:bodyPr/>
                    <a:lstStyle/>
                    <a:p>
                      <a:pPr algn="r">
                        <a:lnSpc>
                          <a:spcPct val="115000"/>
                        </a:lnSpc>
                        <a:spcAft>
                          <a:spcPts val="1000"/>
                        </a:spcAft>
                        <a:tabLst>
                          <a:tab pos="457200" algn="l"/>
                        </a:tabLst>
                      </a:pPr>
                      <a:r>
                        <a:rPr lang="fr-FR" sz="1000" baseline="0">
                          <a:effectLst/>
                        </a:rPr>
                        <a:t>Modification des coordonnées d’un membre de l’équipe éducative</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12</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1728490153"/>
                  </a:ext>
                </a:extLst>
              </a:tr>
              <a:tr h="170976">
                <a:tc>
                  <a:txBody>
                    <a:bodyPr/>
                    <a:lstStyle/>
                    <a:p>
                      <a:pPr>
                        <a:lnSpc>
                          <a:spcPct val="115000"/>
                        </a:lnSpc>
                        <a:spcAft>
                          <a:spcPts val="1000"/>
                        </a:spcAft>
                        <a:tabLst>
                          <a:tab pos="457200" algn="l"/>
                        </a:tabLst>
                      </a:pPr>
                      <a:r>
                        <a:rPr lang="fr-FR" sz="1000" baseline="0">
                          <a:effectLst/>
                        </a:rPr>
                        <a:t>GESTION DES SESSIONS :</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13</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4033129447"/>
                  </a:ext>
                </a:extLst>
              </a:tr>
              <a:tr h="170976">
                <a:tc>
                  <a:txBody>
                    <a:bodyPr/>
                    <a:lstStyle/>
                    <a:p>
                      <a:pPr algn="r">
                        <a:lnSpc>
                          <a:spcPct val="115000"/>
                        </a:lnSpc>
                        <a:spcAft>
                          <a:spcPts val="1000"/>
                        </a:spcAft>
                        <a:tabLst>
                          <a:tab pos="457200" algn="l"/>
                        </a:tabLst>
                      </a:pPr>
                      <a:r>
                        <a:rPr lang="fr-FR" sz="1000" baseline="0">
                          <a:effectLst/>
                        </a:rPr>
                        <a:t>Ajout d’une session</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14</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2128729534"/>
                  </a:ext>
                </a:extLst>
              </a:tr>
              <a:tr h="170976">
                <a:tc>
                  <a:txBody>
                    <a:bodyPr/>
                    <a:lstStyle/>
                    <a:p>
                      <a:pPr algn="r">
                        <a:lnSpc>
                          <a:spcPct val="115000"/>
                        </a:lnSpc>
                        <a:spcAft>
                          <a:spcPts val="1000"/>
                        </a:spcAft>
                        <a:tabLst>
                          <a:tab pos="457200" algn="l"/>
                        </a:tabLst>
                      </a:pPr>
                      <a:r>
                        <a:rPr lang="fr-FR" sz="1000" baseline="0">
                          <a:effectLst/>
                        </a:rPr>
                        <a:t>Ajout d’une ou plusieurs activités</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15-16</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3481611445"/>
                  </a:ext>
                </a:extLst>
              </a:tr>
              <a:tr h="170976">
                <a:tc>
                  <a:txBody>
                    <a:bodyPr/>
                    <a:lstStyle/>
                    <a:p>
                      <a:pPr algn="r">
                        <a:lnSpc>
                          <a:spcPct val="115000"/>
                        </a:lnSpc>
                        <a:spcAft>
                          <a:spcPts val="1000"/>
                        </a:spcAft>
                        <a:tabLst>
                          <a:tab pos="457200" algn="l"/>
                        </a:tabLst>
                      </a:pPr>
                      <a:r>
                        <a:rPr lang="fr-FR" sz="1000" baseline="0">
                          <a:effectLst/>
                        </a:rPr>
                        <a:t>Mémorisation de la session modèle</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17</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2341054064"/>
                  </a:ext>
                </a:extLst>
              </a:tr>
              <a:tr h="170976">
                <a:tc>
                  <a:txBody>
                    <a:bodyPr/>
                    <a:lstStyle/>
                    <a:p>
                      <a:pPr algn="r">
                        <a:lnSpc>
                          <a:spcPct val="115000"/>
                        </a:lnSpc>
                        <a:spcAft>
                          <a:spcPts val="1000"/>
                        </a:spcAft>
                        <a:tabLst>
                          <a:tab pos="457200" algn="l"/>
                        </a:tabLst>
                      </a:pPr>
                      <a:r>
                        <a:rPr lang="fr-FR" sz="1000" baseline="0">
                          <a:effectLst/>
                        </a:rPr>
                        <a:t>Ajout d’un ou plusieurs patients à la session</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18</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2649867024"/>
                  </a:ext>
                </a:extLst>
              </a:tr>
              <a:tr h="170976">
                <a:tc>
                  <a:txBody>
                    <a:bodyPr/>
                    <a:lstStyle/>
                    <a:p>
                      <a:pPr>
                        <a:lnSpc>
                          <a:spcPct val="115000"/>
                        </a:lnSpc>
                        <a:spcAft>
                          <a:spcPts val="1000"/>
                        </a:spcAft>
                        <a:tabLst>
                          <a:tab pos="457200" algn="l"/>
                        </a:tabLst>
                      </a:pPr>
                      <a:r>
                        <a:rPr lang="fr-FR" sz="1000" baseline="0">
                          <a:effectLst/>
                        </a:rPr>
                        <a:t>MODES D’ENTREE DANS LE PROGRAMME ETIC INITIAL : avec ou sans questionnaire d’accroche, </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19</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3910426482"/>
                  </a:ext>
                </a:extLst>
              </a:tr>
              <a:tr h="170976">
                <a:tc>
                  <a:txBody>
                    <a:bodyPr/>
                    <a:lstStyle/>
                    <a:p>
                      <a:pPr algn="r">
                        <a:lnSpc>
                          <a:spcPct val="115000"/>
                        </a:lnSpc>
                        <a:spcAft>
                          <a:spcPts val="1000"/>
                        </a:spcAft>
                        <a:tabLst>
                          <a:tab pos="457200" algn="l"/>
                        </a:tabLst>
                      </a:pPr>
                      <a:r>
                        <a:rPr lang="fr-FR" sz="1000" baseline="0">
                          <a:effectLst/>
                        </a:rPr>
                        <a:t>Le patient dispose d’un mail</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20</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418383548"/>
                  </a:ext>
                </a:extLst>
              </a:tr>
              <a:tr h="170976">
                <a:tc>
                  <a:txBody>
                    <a:bodyPr/>
                    <a:lstStyle/>
                    <a:p>
                      <a:pPr algn="r">
                        <a:lnSpc>
                          <a:spcPct val="115000"/>
                        </a:lnSpc>
                        <a:spcAft>
                          <a:spcPts val="1000"/>
                        </a:spcAft>
                        <a:tabLst>
                          <a:tab pos="457200" algn="l"/>
                        </a:tabLst>
                      </a:pPr>
                      <a:r>
                        <a:rPr lang="fr-FR" sz="1000" baseline="0">
                          <a:effectLst/>
                        </a:rPr>
                        <a:t>Le patient ne dispose pas d’un mail</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21</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2255964443"/>
                  </a:ext>
                </a:extLst>
              </a:tr>
              <a:tr h="170976">
                <a:tc>
                  <a:txBody>
                    <a:bodyPr/>
                    <a:lstStyle/>
                    <a:p>
                      <a:pPr algn="r">
                        <a:lnSpc>
                          <a:spcPct val="115000"/>
                        </a:lnSpc>
                        <a:spcAft>
                          <a:spcPts val="1000"/>
                        </a:spcAft>
                        <a:tabLst>
                          <a:tab pos="457200" algn="l"/>
                        </a:tabLst>
                      </a:pPr>
                      <a:r>
                        <a:rPr lang="fr-FR" sz="1000" baseline="0">
                          <a:effectLst/>
                        </a:rPr>
                        <a:t>Patient avec un mail : accès patient ou accès soignant avec ou sans questionnaire d’accroche mais avec auto-questionnaire</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22</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2638006583"/>
                  </a:ext>
                </a:extLst>
              </a:tr>
              <a:tr h="170976">
                <a:tc>
                  <a:txBody>
                    <a:bodyPr/>
                    <a:lstStyle/>
                    <a:p>
                      <a:pPr>
                        <a:lnSpc>
                          <a:spcPct val="115000"/>
                        </a:lnSpc>
                        <a:spcAft>
                          <a:spcPts val="1000"/>
                        </a:spcAft>
                        <a:tabLst>
                          <a:tab pos="457200" algn="l"/>
                        </a:tabLst>
                      </a:pPr>
                      <a:r>
                        <a:rPr lang="fr-FR" sz="1000" baseline="0">
                          <a:effectLst/>
                        </a:rPr>
                        <a:t>Patient sans mail : recrutement avec ou sans questionnaire d’accroche avec utilisation du mail de l’équipe pour l’auto-questionnaire</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23</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1656457462"/>
                  </a:ext>
                </a:extLst>
              </a:tr>
              <a:tr h="170976">
                <a:tc>
                  <a:txBody>
                    <a:bodyPr/>
                    <a:lstStyle/>
                    <a:p>
                      <a:pPr algn="r">
                        <a:lnSpc>
                          <a:spcPct val="115000"/>
                        </a:lnSpc>
                        <a:spcAft>
                          <a:spcPts val="1000"/>
                        </a:spcAft>
                        <a:tabLst>
                          <a:tab pos="457200" algn="l"/>
                        </a:tabLst>
                      </a:pPr>
                      <a:r>
                        <a:rPr lang="fr-FR" sz="1000" baseline="0">
                          <a:effectLst/>
                        </a:rPr>
                        <a:t>Rejoignez notre programme sur le site web de l’apetcardiooccitanie</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24</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3166187935"/>
                  </a:ext>
                </a:extLst>
              </a:tr>
              <a:tr h="170976">
                <a:tc>
                  <a:txBody>
                    <a:bodyPr/>
                    <a:lstStyle/>
                    <a:p>
                      <a:pPr>
                        <a:lnSpc>
                          <a:spcPct val="115000"/>
                        </a:lnSpc>
                        <a:spcAft>
                          <a:spcPts val="1000"/>
                        </a:spcAft>
                      </a:pPr>
                      <a:r>
                        <a:rPr lang="fr-FR" sz="1000" baseline="0">
                          <a:effectLst/>
                        </a:rPr>
                        <a:t>INCLUSION DU PATIENT DANS LE PROGRAMME : avec ou sans questionnaire d’accroche,</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25</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2337171156"/>
                  </a:ext>
                </a:extLst>
              </a:tr>
              <a:tr h="170976">
                <a:tc>
                  <a:txBody>
                    <a:bodyPr/>
                    <a:lstStyle/>
                    <a:p>
                      <a:pPr algn="r">
                        <a:lnSpc>
                          <a:spcPct val="115000"/>
                        </a:lnSpc>
                        <a:spcAft>
                          <a:spcPts val="1000"/>
                        </a:spcAft>
                      </a:pPr>
                      <a:r>
                        <a:rPr lang="fr-FR" sz="1000" baseline="0">
                          <a:effectLst/>
                        </a:rPr>
                        <a:t>Via le bouton « RECRUTEMENT »</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26</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75230011"/>
                  </a:ext>
                </a:extLst>
              </a:tr>
              <a:tr h="170976">
                <a:tc>
                  <a:txBody>
                    <a:bodyPr/>
                    <a:lstStyle/>
                    <a:p>
                      <a:pPr algn="r">
                        <a:lnSpc>
                          <a:spcPct val="115000"/>
                        </a:lnSpc>
                        <a:spcAft>
                          <a:spcPts val="1000"/>
                        </a:spcAft>
                        <a:tabLst>
                          <a:tab pos="457200" algn="l"/>
                        </a:tabLst>
                      </a:pPr>
                      <a:r>
                        <a:rPr lang="fr-FR" sz="1000" baseline="0">
                          <a:effectLst/>
                        </a:rPr>
                        <a:t>Via le bouton « AJOUTER UN PATIENT »</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27</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3282835038"/>
                  </a:ext>
                </a:extLst>
              </a:tr>
              <a:tr h="170976">
                <a:tc>
                  <a:txBody>
                    <a:bodyPr/>
                    <a:lstStyle/>
                    <a:p>
                      <a:pPr algn="r">
                        <a:lnSpc>
                          <a:spcPct val="115000"/>
                        </a:lnSpc>
                        <a:spcAft>
                          <a:spcPts val="1000"/>
                        </a:spcAft>
                        <a:tabLst>
                          <a:tab pos="457200" algn="l"/>
                        </a:tabLst>
                      </a:pPr>
                      <a:r>
                        <a:rPr lang="fr-FR" sz="1000" baseline="0">
                          <a:effectLst/>
                        </a:rPr>
                        <a:t>Mail reçu par le patient qui rejoint le programme ETIC INITIAL</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28</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2335634291"/>
                  </a:ext>
                </a:extLst>
              </a:tr>
              <a:tr h="170976">
                <a:tc>
                  <a:txBody>
                    <a:bodyPr/>
                    <a:lstStyle/>
                    <a:p>
                      <a:pPr algn="r">
                        <a:lnSpc>
                          <a:spcPct val="115000"/>
                        </a:lnSpc>
                        <a:spcAft>
                          <a:spcPts val="1000"/>
                        </a:spcAft>
                        <a:tabLst>
                          <a:tab pos="457200" algn="l"/>
                        </a:tabLst>
                      </a:pPr>
                      <a:r>
                        <a:rPr lang="fr-FR" sz="1000" baseline="0">
                          <a:effectLst/>
                        </a:rPr>
                        <a:t>Mail reçu par le patient quand on valide son inclusion dans le programme ETIC INITIAL</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29</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1756888267"/>
                  </a:ext>
                </a:extLst>
              </a:tr>
              <a:tr h="170976">
                <a:tc>
                  <a:txBody>
                    <a:bodyPr/>
                    <a:lstStyle/>
                    <a:p>
                      <a:pPr algn="just">
                        <a:lnSpc>
                          <a:spcPct val="115000"/>
                        </a:lnSpc>
                        <a:spcAft>
                          <a:spcPts val="1000"/>
                        </a:spcAft>
                        <a:tabLst>
                          <a:tab pos="457200" algn="l"/>
                        </a:tabLst>
                      </a:pPr>
                      <a:r>
                        <a:rPr lang="fr-FR" sz="1000" baseline="0">
                          <a:effectLst/>
                        </a:rPr>
                        <a:t>TABLEAU DE BORD : suivi de vos patients inclus dans la base</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30-31</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267392209"/>
                  </a:ext>
                </a:extLst>
              </a:tr>
              <a:tr h="170976">
                <a:tc>
                  <a:txBody>
                    <a:bodyPr/>
                    <a:lstStyle/>
                    <a:p>
                      <a:pPr algn="just">
                        <a:lnSpc>
                          <a:spcPct val="115000"/>
                        </a:lnSpc>
                        <a:spcAft>
                          <a:spcPts val="1000"/>
                        </a:spcAft>
                        <a:tabLst>
                          <a:tab pos="457200" algn="l"/>
                        </a:tabLst>
                      </a:pPr>
                      <a:r>
                        <a:rPr lang="fr-FR" sz="1000" baseline="0">
                          <a:effectLst/>
                        </a:rPr>
                        <a:t>L’AUTO-QUESTIONNAIRE : en 7 étapes</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32-34</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1392319419"/>
                  </a:ext>
                </a:extLst>
              </a:tr>
              <a:tr h="170976">
                <a:tc>
                  <a:txBody>
                    <a:bodyPr/>
                    <a:lstStyle/>
                    <a:p>
                      <a:pPr>
                        <a:lnSpc>
                          <a:spcPct val="115000"/>
                        </a:lnSpc>
                        <a:spcAft>
                          <a:spcPts val="1000"/>
                        </a:spcAft>
                        <a:tabLst>
                          <a:tab pos="457200" algn="l"/>
                        </a:tabLst>
                      </a:pPr>
                      <a:r>
                        <a:rPr lang="fr-FR" sz="1000" baseline="0">
                          <a:effectLst/>
                        </a:rPr>
                        <a:t>INSCRIPTION DU PATIENT DANS LE PROGRAMME :</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a:effectLst/>
                        </a:rPr>
                        <a:t>Page 35</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3823207567"/>
                  </a:ext>
                </a:extLst>
              </a:tr>
              <a:tr h="170976">
                <a:tc>
                  <a:txBody>
                    <a:bodyPr/>
                    <a:lstStyle/>
                    <a:p>
                      <a:pPr algn="r">
                        <a:lnSpc>
                          <a:spcPct val="115000"/>
                        </a:lnSpc>
                        <a:spcAft>
                          <a:spcPts val="1000"/>
                        </a:spcAft>
                        <a:tabLst>
                          <a:tab pos="457200" algn="l"/>
                        </a:tabLst>
                      </a:pPr>
                      <a:r>
                        <a:rPr lang="fr-FR" sz="1000" baseline="0">
                          <a:effectLst/>
                        </a:rPr>
                        <a:t>Validation de l’inclusion du patient dans le programme</a:t>
                      </a:r>
                      <a:endParaRPr lang="fr-FR" sz="10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tc>
                  <a:txBody>
                    <a:bodyPr/>
                    <a:lstStyle/>
                    <a:p>
                      <a:pPr algn="ctr">
                        <a:lnSpc>
                          <a:spcPct val="115000"/>
                        </a:lnSpc>
                        <a:spcAft>
                          <a:spcPts val="1000"/>
                        </a:spcAft>
                        <a:tabLst>
                          <a:tab pos="457200" algn="l"/>
                        </a:tabLst>
                      </a:pPr>
                      <a:r>
                        <a:rPr lang="fr-FR" sz="1000" baseline="0" dirty="0">
                          <a:effectLst/>
                        </a:rPr>
                        <a:t>Page 36-40</a:t>
                      </a:r>
                      <a:endParaRPr lang="fr-FR" sz="1000" baseline="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865" marR="44865" marT="0" marB="0"/>
                </a:tc>
                <a:extLst>
                  <a:ext uri="{0D108BD9-81ED-4DB2-BD59-A6C34878D82A}">
                    <a16:rowId xmlns:a16="http://schemas.microsoft.com/office/drawing/2014/main" val="2282602917"/>
                  </a:ext>
                </a:extLst>
              </a:tr>
            </a:tbl>
          </a:graphicData>
        </a:graphic>
      </p:graphicFrame>
      <p:sp>
        <p:nvSpPr>
          <p:cNvPr id="8" name="Rectangle 1">
            <a:extLst>
              <a:ext uri="{FF2B5EF4-FFF2-40B4-BE49-F238E27FC236}">
                <a16:creationId xmlns:a16="http://schemas.microsoft.com/office/drawing/2014/main" id="{AC87610D-7A21-4BB1-9283-0A93C6AEFE56}"/>
              </a:ext>
            </a:extLst>
          </p:cNvPr>
          <p:cNvSpPr>
            <a:spLocks noChangeArrowheads="1"/>
          </p:cNvSpPr>
          <p:nvPr/>
        </p:nvSpPr>
        <p:spPr bwMode="auto">
          <a:xfrm>
            <a:off x="1215838" y="1270956"/>
            <a:ext cx="210948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2153295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43DD8B-9300-4020-B5F1-3D1441627677}"/>
              </a:ext>
            </a:extLst>
          </p:cNvPr>
          <p:cNvSpPr>
            <a:spLocks noGrp="1"/>
          </p:cNvSpPr>
          <p:nvPr>
            <p:ph type="title"/>
          </p:nvPr>
        </p:nvSpPr>
        <p:spPr>
          <a:xfrm>
            <a:off x="1066800" y="642594"/>
            <a:ext cx="10058400" cy="888032"/>
          </a:xfrm>
        </p:spPr>
        <p:txBody>
          <a:bodyPr>
            <a:normAutofit/>
          </a:bodyPr>
          <a:lstStyle/>
          <a:p>
            <a:r>
              <a:rPr lang="fr-FR" sz="2800" b="1" dirty="0"/>
              <a:t>2 grands modes d’entrée du patient </a:t>
            </a:r>
            <a:br>
              <a:rPr lang="fr-FR" sz="2800" dirty="0"/>
            </a:br>
            <a:r>
              <a:rPr lang="fr-FR" sz="2800" dirty="0"/>
              <a:t>dans le programme ETIC INITIAL</a:t>
            </a:r>
          </a:p>
        </p:txBody>
      </p:sp>
      <p:sp>
        <p:nvSpPr>
          <p:cNvPr id="3" name="Espace réservé de la date 2">
            <a:extLst>
              <a:ext uri="{FF2B5EF4-FFF2-40B4-BE49-F238E27FC236}">
                <a16:creationId xmlns:a16="http://schemas.microsoft.com/office/drawing/2014/main" id="{321D4F2F-6A22-4CC4-AEE1-82B883FF5BD9}"/>
              </a:ext>
            </a:extLst>
          </p:cNvPr>
          <p:cNvSpPr>
            <a:spLocks noGrp="1"/>
          </p:cNvSpPr>
          <p:nvPr>
            <p:ph type="dt" sz="half" idx="10"/>
          </p:nvPr>
        </p:nvSpPr>
        <p:spPr/>
        <p:txBody>
          <a:bodyPr/>
          <a:lstStyle/>
          <a:p>
            <a:pPr rtl="0"/>
            <a:fld id="{25FB4F25-64BB-460E-8192-B4AC51BA66FC}" type="datetime1">
              <a:rPr lang="fr-FR" smtClean="0"/>
              <a:t>21/11/2020</a:t>
            </a:fld>
            <a:endParaRPr lang="en-US"/>
          </a:p>
        </p:txBody>
      </p:sp>
      <p:sp>
        <p:nvSpPr>
          <p:cNvPr id="6" name="Rectangle 5">
            <a:extLst>
              <a:ext uri="{FF2B5EF4-FFF2-40B4-BE49-F238E27FC236}">
                <a16:creationId xmlns:a16="http://schemas.microsoft.com/office/drawing/2014/main" id="{F3D1F955-6617-4BCD-8611-1CC2C5BAF5B9}"/>
              </a:ext>
            </a:extLst>
          </p:cNvPr>
          <p:cNvSpPr/>
          <p:nvPr/>
        </p:nvSpPr>
        <p:spPr>
          <a:xfrm>
            <a:off x="951388" y="2216618"/>
            <a:ext cx="10518559" cy="830997"/>
          </a:xfrm>
          <a:prstGeom prst="rect">
            <a:avLst/>
          </a:prstGeom>
        </p:spPr>
        <p:txBody>
          <a:bodyPr wrap="square">
            <a:spAutoFit/>
          </a:bodyPr>
          <a:lstStyle/>
          <a:p>
            <a:pPr algn="just"/>
            <a:r>
              <a:rPr lang="fr-FR" sz="1400" b="1" dirty="0">
                <a:solidFill>
                  <a:srgbClr val="FF0000"/>
                </a:solidFill>
              </a:rPr>
              <a:t>1- </a:t>
            </a:r>
            <a:r>
              <a:rPr lang="fr-FR" b="1" dirty="0">
                <a:solidFill>
                  <a:srgbClr val="FF0000"/>
                </a:solidFill>
              </a:rPr>
              <a:t>AVEC LE QUESTIONNAIRE D’ACCROCHE  (19 questions) </a:t>
            </a:r>
          </a:p>
          <a:p>
            <a:pPr algn="just"/>
            <a:r>
              <a:rPr lang="fr-FR" dirty="0"/>
              <a:t>et </a:t>
            </a:r>
            <a:r>
              <a:rPr lang="fr-FR" u="sng" dirty="0"/>
              <a:t>avec un mail du patient (d’où la possibilité d’envoi de l’auto-questionnaire)</a:t>
            </a:r>
            <a:endParaRPr lang="fr-FR" dirty="0"/>
          </a:p>
          <a:p>
            <a:pPr algn="just"/>
            <a:endParaRPr lang="fr-FR" sz="1200" dirty="0"/>
          </a:p>
        </p:txBody>
      </p:sp>
      <p:sp>
        <p:nvSpPr>
          <p:cNvPr id="10" name="Rectangle 9">
            <a:extLst>
              <a:ext uri="{FF2B5EF4-FFF2-40B4-BE49-F238E27FC236}">
                <a16:creationId xmlns:a16="http://schemas.microsoft.com/office/drawing/2014/main" id="{49D78988-1D18-4A9D-A832-E37FC1E94C5F}"/>
              </a:ext>
            </a:extLst>
          </p:cNvPr>
          <p:cNvSpPr/>
          <p:nvPr/>
        </p:nvSpPr>
        <p:spPr>
          <a:xfrm>
            <a:off x="951388" y="3429000"/>
            <a:ext cx="10518559" cy="553998"/>
          </a:xfrm>
          <a:prstGeom prst="rect">
            <a:avLst/>
          </a:prstGeom>
        </p:spPr>
        <p:txBody>
          <a:bodyPr wrap="square">
            <a:spAutoFit/>
          </a:bodyPr>
          <a:lstStyle/>
          <a:p>
            <a:pPr algn="just"/>
            <a:r>
              <a:rPr lang="fr-FR" b="1" dirty="0">
                <a:solidFill>
                  <a:srgbClr val="FF0000"/>
                </a:solidFill>
              </a:rPr>
              <a:t>2-SANS LE QUESTIONNAIRE D’ACCROCHE </a:t>
            </a:r>
            <a:r>
              <a:rPr lang="fr-FR" dirty="0">
                <a:solidFill>
                  <a:srgbClr val="FF0000"/>
                </a:solidFill>
              </a:rPr>
              <a:t>: </a:t>
            </a:r>
          </a:p>
          <a:p>
            <a:pPr algn="just"/>
            <a:endParaRPr lang="fr-FR" sz="1200" dirty="0"/>
          </a:p>
        </p:txBody>
      </p:sp>
      <p:sp>
        <p:nvSpPr>
          <p:cNvPr id="4" name="Ellipse 3">
            <a:extLst>
              <a:ext uri="{FF2B5EF4-FFF2-40B4-BE49-F238E27FC236}">
                <a16:creationId xmlns:a16="http://schemas.microsoft.com/office/drawing/2014/main" id="{50C90A7F-34D9-4BFA-9E66-13F1F09686CD}"/>
              </a:ext>
            </a:extLst>
          </p:cNvPr>
          <p:cNvSpPr/>
          <p:nvPr/>
        </p:nvSpPr>
        <p:spPr>
          <a:xfrm>
            <a:off x="9740264" y="728765"/>
            <a:ext cx="819150" cy="715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a:t>
            </a:r>
          </a:p>
        </p:txBody>
      </p:sp>
      <p:sp>
        <p:nvSpPr>
          <p:cNvPr id="7" name="Rectangle 6">
            <a:extLst>
              <a:ext uri="{FF2B5EF4-FFF2-40B4-BE49-F238E27FC236}">
                <a16:creationId xmlns:a16="http://schemas.microsoft.com/office/drawing/2014/main" id="{F9364821-5E14-4D34-9205-D1834F8D02A7}"/>
              </a:ext>
            </a:extLst>
          </p:cNvPr>
          <p:cNvSpPr/>
          <p:nvPr/>
        </p:nvSpPr>
        <p:spPr>
          <a:xfrm>
            <a:off x="951387" y="4499492"/>
            <a:ext cx="10518559" cy="1200329"/>
          </a:xfrm>
          <a:prstGeom prst="rect">
            <a:avLst/>
          </a:prstGeom>
          <a:solidFill>
            <a:srgbClr val="FFFF00"/>
          </a:solidFill>
        </p:spPr>
        <p:txBody>
          <a:bodyPr wrap="square">
            <a:spAutoFit/>
          </a:bodyPr>
          <a:lstStyle/>
          <a:p>
            <a:pPr algn="just"/>
            <a:r>
              <a:rPr lang="fr-FR" dirty="0"/>
              <a:t>Ce questionnaire d’accroche </a:t>
            </a:r>
            <a:r>
              <a:rPr lang="fr-FR" b="1" dirty="0"/>
              <a:t>se base sur 19 questions avec des réponses non ouvertes</a:t>
            </a:r>
            <a:r>
              <a:rPr lang="fr-FR" dirty="0"/>
              <a:t>. Il est très utile mais peut paraitre difficile pour certains patients et </a:t>
            </a:r>
            <a:r>
              <a:rPr lang="fr-FR" b="1" dirty="0"/>
              <a:t>il n’est pas obligatoire de le remplir</a:t>
            </a:r>
            <a:r>
              <a:rPr lang="fr-FR" dirty="0"/>
              <a:t>. Il permet d’apprécier le niveau de connaissance du patient mais ne doit pas être un frein à son inclusion dans le programme.  Son résultat sera reporté dans le tableau de bord.</a:t>
            </a:r>
          </a:p>
        </p:txBody>
      </p:sp>
    </p:spTree>
    <p:extLst>
      <p:ext uri="{BB962C8B-B14F-4D97-AF65-F5344CB8AC3E}">
        <p14:creationId xmlns:p14="http://schemas.microsoft.com/office/powerpoint/2010/main" val="3442073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8CF753-508E-422D-BD80-D4B4993D006A}"/>
              </a:ext>
            </a:extLst>
          </p:cNvPr>
          <p:cNvSpPr>
            <a:spLocks noGrp="1"/>
          </p:cNvSpPr>
          <p:nvPr>
            <p:ph type="title"/>
          </p:nvPr>
        </p:nvSpPr>
        <p:spPr>
          <a:xfrm>
            <a:off x="942051" y="642594"/>
            <a:ext cx="10463886" cy="861353"/>
          </a:xfrm>
          <a:solidFill>
            <a:srgbClr val="FFFF00"/>
          </a:solidFill>
        </p:spPr>
        <p:txBody>
          <a:bodyPr>
            <a:normAutofit fontScale="90000"/>
          </a:bodyPr>
          <a:lstStyle/>
          <a:p>
            <a:pPr algn="just"/>
            <a:r>
              <a:rPr lang="fr-FR" sz="2800" b="1" dirty="0"/>
              <a:t>Le patient dispose d’un mail </a:t>
            </a:r>
            <a:r>
              <a:rPr lang="fr-FR" sz="2800" dirty="0"/>
              <a:t>: cas le plus simple mais probablement pas le cas le plus fréquent dans un 1</a:t>
            </a:r>
            <a:r>
              <a:rPr lang="fr-FR" sz="2800" baseline="30000" dirty="0"/>
              <a:t>er</a:t>
            </a:r>
            <a:r>
              <a:rPr lang="fr-FR" sz="2800" dirty="0"/>
              <a:t> temps !!</a:t>
            </a:r>
          </a:p>
        </p:txBody>
      </p:sp>
      <p:sp>
        <p:nvSpPr>
          <p:cNvPr id="3" name="Espace réservé de la date 2">
            <a:extLst>
              <a:ext uri="{FF2B5EF4-FFF2-40B4-BE49-F238E27FC236}">
                <a16:creationId xmlns:a16="http://schemas.microsoft.com/office/drawing/2014/main" id="{2CE65663-4994-4F76-AD6D-A35FFD3E6A92}"/>
              </a:ext>
            </a:extLst>
          </p:cNvPr>
          <p:cNvSpPr>
            <a:spLocks noGrp="1"/>
          </p:cNvSpPr>
          <p:nvPr>
            <p:ph type="dt" sz="half" idx="10"/>
          </p:nvPr>
        </p:nvSpPr>
        <p:spPr/>
        <p:txBody>
          <a:bodyPr/>
          <a:lstStyle/>
          <a:p>
            <a:pPr rtl="0"/>
            <a:fld id="{25FB4F25-64BB-460E-8192-B4AC51BA66FC}" type="datetime1">
              <a:rPr lang="fr-FR" smtClean="0"/>
              <a:t>21/11/2020</a:t>
            </a:fld>
            <a:endParaRPr lang="en-US" dirty="0"/>
          </a:p>
        </p:txBody>
      </p:sp>
      <p:sp>
        <p:nvSpPr>
          <p:cNvPr id="5" name="Rectangle 4">
            <a:extLst>
              <a:ext uri="{FF2B5EF4-FFF2-40B4-BE49-F238E27FC236}">
                <a16:creationId xmlns:a16="http://schemas.microsoft.com/office/drawing/2014/main" id="{68E5469B-972C-473C-8BE7-02CFE1E81F41}"/>
              </a:ext>
            </a:extLst>
          </p:cNvPr>
          <p:cNvSpPr/>
          <p:nvPr/>
        </p:nvSpPr>
        <p:spPr>
          <a:xfrm>
            <a:off x="942051" y="1765656"/>
            <a:ext cx="10307897" cy="3785652"/>
          </a:xfrm>
          <a:prstGeom prst="rect">
            <a:avLst/>
          </a:prstGeom>
        </p:spPr>
        <p:txBody>
          <a:bodyPr wrap="square">
            <a:spAutoFit/>
          </a:bodyPr>
          <a:lstStyle/>
          <a:p>
            <a:pPr algn="just"/>
            <a:r>
              <a:rPr lang="fr-FR" sz="2000" b="1" dirty="0">
                <a:solidFill>
                  <a:srgbClr val="FF0000"/>
                </a:solidFill>
              </a:rPr>
              <a:t>Il peut rejoindre le programme </a:t>
            </a:r>
            <a:r>
              <a:rPr lang="fr-FR" sz="2000" b="1" u="sng" dirty="0">
                <a:solidFill>
                  <a:srgbClr val="FF0000"/>
                </a:solidFill>
              </a:rPr>
              <a:t>de toutes les façons</a:t>
            </a:r>
          </a:p>
          <a:p>
            <a:pPr algn="just"/>
            <a:endParaRPr lang="fr-FR" sz="2000" b="1" dirty="0">
              <a:solidFill>
                <a:srgbClr val="FF0000"/>
              </a:solidFill>
            </a:endParaRPr>
          </a:p>
          <a:p>
            <a:pPr marL="228600" indent="-228600" algn="just">
              <a:buFont typeface="+mj-lt"/>
              <a:buAutoNum type="arabicPeriod"/>
            </a:pPr>
            <a:r>
              <a:rPr lang="fr-FR" sz="2000" b="1" dirty="0"/>
              <a:t>Avec ou sans questionnaire d’accroche</a:t>
            </a:r>
            <a:r>
              <a:rPr lang="fr-FR" sz="2000" dirty="0"/>
              <a:t>.</a:t>
            </a:r>
          </a:p>
          <a:p>
            <a:pPr marL="457200" indent="-457200" algn="just">
              <a:buFont typeface="+mj-lt"/>
              <a:buAutoNum type="arabicPeriod"/>
            </a:pPr>
            <a:endParaRPr lang="fr-FR" sz="2000" dirty="0"/>
          </a:p>
          <a:p>
            <a:pPr marL="228600" indent="-228600" algn="just">
              <a:buFont typeface="+mj-lt"/>
              <a:buAutoNum type="arabicPeriod"/>
            </a:pPr>
            <a:r>
              <a:rPr lang="fr-FR" sz="2000" b="1" dirty="0"/>
              <a:t>Avec ou sans votre intervention (directement sur site apetcardiooccitanie)</a:t>
            </a:r>
          </a:p>
          <a:p>
            <a:pPr marL="342900" indent="-342900" algn="just">
              <a:buFont typeface="+mj-lt"/>
              <a:buAutoNum type="arabicPeriod"/>
            </a:pPr>
            <a:endParaRPr lang="fr-FR" sz="2000" dirty="0"/>
          </a:p>
          <a:p>
            <a:pPr marL="228600" indent="-228600" algn="just">
              <a:buFont typeface="+mj-lt"/>
              <a:buAutoNum type="arabicPeriod"/>
            </a:pPr>
            <a:r>
              <a:rPr lang="fr-FR" sz="2000" dirty="0"/>
              <a:t>Le fait qu’il ait renseigné son mail va obligatoirement déclencher </a:t>
            </a:r>
            <a:r>
              <a:rPr lang="fr-FR" sz="2000" b="1" dirty="0"/>
              <a:t>l’envoi d’un auto-questionnaire en 7 chapitres</a:t>
            </a:r>
            <a:r>
              <a:rPr lang="fr-FR" sz="2000" dirty="0"/>
              <a:t> qui va reprendre toutes les phases du diagnostic éducatif et servira de support pour le soignant qui conduira ce diagnostic éducatif. L’inclusion du patient sera soumis à votre validation secondaire.</a:t>
            </a:r>
          </a:p>
          <a:p>
            <a:pPr algn="just"/>
            <a:endParaRPr lang="fr-FR" sz="2000" dirty="0"/>
          </a:p>
        </p:txBody>
      </p:sp>
    </p:spTree>
    <p:extLst>
      <p:ext uri="{BB962C8B-B14F-4D97-AF65-F5344CB8AC3E}">
        <p14:creationId xmlns:p14="http://schemas.microsoft.com/office/powerpoint/2010/main" val="280895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8CF753-508E-422D-BD80-D4B4993D006A}"/>
              </a:ext>
            </a:extLst>
          </p:cNvPr>
          <p:cNvSpPr>
            <a:spLocks noGrp="1"/>
          </p:cNvSpPr>
          <p:nvPr>
            <p:ph type="title"/>
          </p:nvPr>
        </p:nvSpPr>
        <p:spPr>
          <a:xfrm>
            <a:off x="914059" y="541422"/>
            <a:ext cx="10563565" cy="823018"/>
          </a:xfrm>
          <a:solidFill>
            <a:srgbClr val="FFFF00"/>
          </a:solidFill>
        </p:spPr>
        <p:txBody>
          <a:bodyPr>
            <a:normAutofit fontScale="90000"/>
          </a:bodyPr>
          <a:lstStyle/>
          <a:p>
            <a:pPr algn="just"/>
            <a:r>
              <a:rPr lang="fr-FR" sz="2800" dirty="0"/>
              <a:t>Le patient </a:t>
            </a:r>
            <a:r>
              <a:rPr lang="fr-FR" sz="2800" b="1" dirty="0"/>
              <a:t>ne dispose pas d’un mail</a:t>
            </a:r>
            <a:r>
              <a:rPr lang="fr-FR" sz="2800" dirty="0"/>
              <a:t> (et donc probablement pas d’internet )</a:t>
            </a:r>
          </a:p>
        </p:txBody>
      </p:sp>
      <p:sp>
        <p:nvSpPr>
          <p:cNvPr id="3" name="Espace réservé de la date 2">
            <a:extLst>
              <a:ext uri="{FF2B5EF4-FFF2-40B4-BE49-F238E27FC236}">
                <a16:creationId xmlns:a16="http://schemas.microsoft.com/office/drawing/2014/main" id="{2CE65663-4994-4F76-AD6D-A35FFD3E6A92}"/>
              </a:ext>
            </a:extLst>
          </p:cNvPr>
          <p:cNvSpPr>
            <a:spLocks noGrp="1"/>
          </p:cNvSpPr>
          <p:nvPr>
            <p:ph type="dt" sz="half" idx="10"/>
          </p:nvPr>
        </p:nvSpPr>
        <p:spPr/>
        <p:txBody>
          <a:bodyPr/>
          <a:lstStyle/>
          <a:p>
            <a:pPr rtl="0"/>
            <a:fld id="{25FB4F25-64BB-460E-8192-B4AC51BA66FC}" type="datetime1">
              <a:rPr lang="fr-FR" smtClean="0"/>
              <a:t>21/11/2020</a:t>
            </a:fld>
            <a:endParaRPr lang="en-US"/>
          </a:p>
        </p:txBody>
      </p:sp>
      <p:sp>
        <p:nvSpPr>
          <p:cNvPr id="7" name="Rectangle 6">
            <a:extLst>
              <a:ext uri="{FF2B5EF4-FFF2-40B4-BE49-F238E27FC236}">
                <a16:creationId xmlns:a16="http://schemas.microsoft.com/office/drawing/2014/main" id="{F44D7C46-787C-4DE6-8C5F-AF93A98FE837}"/>
              </a:ext>
            </a:extLst>
          </p:cNvPr>
          <p:cNvSpPr/>
          <p:nvPr/>
        </p:nvSpPr>
        <p:spPr>
          <a:xfrm>
            <a:off x="914059" y="1364439"/>
            <a:ext cx="10307897" cy="5324535"/>
          </a:xfrm>
          <a:prstGeom prst="rect">
            <a:avLst/>
          </a:prstGeom>
        </p:spPr>
        <p:txBody>
          <a:bodyPr wrap="square">
            <a:spAutoFit/>
          </a:bodyPr>
          <a:lstStyle/>
          <a:p>
            <a:pPr algn="just"/>
            <a:r>
              <a:rPr lang="fr-FR" sz="2000" b="1" dirty="0">
                <a:solidFill>
                  <a:srgbClr val="FF0000"/>
                </a:solidFill>
              </a:rPr>
              <a:t>Il ne peut rejoindre le programme </a:t>
            </a:r>
            <a:r>
              <a:rPr lang="fr-FR" sz="2000" b="1" u="sng" dirty="0">
                <a:solidFill>
                  <a:srgbClr val="FF0000"/>
                </a:solidFill>
              </a:rPr>
              <a:t>qu’avec votre intervention</a:t>
            </a:r>
          </a:p>
          <a:p>
            <a:pPr algn="just"/>
            <a:r>
              <a:rPr lang="fr-FR" sz="2000" b="1" u="sng" dirty="0">
                <a:solidFill>
                  <a:srgbClr val="FF0000"/>
                </a:solidFill>
              </a:rPr>
              <a:t>Vous devez décider si vous souhaitez ou pas utiliser la fonctionnalité « suivi » fournie par le PRET</a:t>
            </a:r>
          </a:p>
          <a:p>
            <a:pPr algn="just"/>
            <a:endParaRPr lang="fr-FR" sz="2000" b="1" dirty="0">
              <a:solidFill>
                <a:srgbClr val="FF0000"/>
              </a:solidFill>
            </a:endParaRPr>
          </a:p>
          <a:p>
            <a:pPr marL="457200" indent="-457200" algn="just">
              <a:buFont typeface="+mj-lt"/>
              <a:buAutoNum type="arabicPeriod"/>
            </a:pPr>
            <a:r>
              <a:rPr lang="fr-FR" sz="2000" b="1" u="sng" dirty="0"/>
              <a:t>Cas d’utilisation de la fonction SUIVI</a:t>
            </a:r>
          </a:p>
          <a:p>
            <a:pPr marL="685800" lvl="1" indent="-228600" algn="just">
              <a:buFont typeface="+mj-lt"/>
              <a:buAutoNum type="arabicPeriod"/>
            </a:pPr>
            <a:r>
              <a:rPr lang="fr-FR" sz="2000" dirty="0"/>
              <a:t>cliquer sur bouton « </a:t>
            </a:r>
            <a:r>
              <a:rPr lang="fr-FR" sz="2000" b="1" dirty="0"/>
              <a:t>RECRUTEMENT</a:t>
            </a:r>
            <a:r>
              <a:rPr lang="fr-FR" sz="2000" dirty="0"/>
              <a:t> »</a:t>
            </a:r>
          </a:p>
          <a:p>
            <a:pPr marL="685800" lvl="1" indent="-228600" algn="just">
              <a:buFont typeface="+mj-lt"/>
              <a:buAutoNum type="arabicPeriod"/>
            </a:pPr>
            <a:r>
              <a:rPr lang="fr-FR" sz="2000" dirty="0"/>
              <a:t>Avec ou Sans questionnaire d’accroche et </a:t>
            </a:r>
            <a:r>
              <a:rPr lang="fr-FR" sz="2000" b="1" dirty="0"/>
              <a:t>indiquer le mail du soignant</a:t>
            </a:r>
          </a:p>
          <a:p>
            <a:pPr marL="685800" lvl="1" indent="-228600" algn="just">
              <a:buFont typeface="+mj-lt"/>
              <a:buAutoNum type="arabicPeriod"/>
            </a:pPr>
            <a:r>
              <a:rPr lang="fr-FR" sz="2000" dirty="0"/>
              <a:t>Un </a:t>
            </a:r>
            <a:r>
              <a:rPr lang="fr-FR" sz="2000" b="1" dirty="0"/>
              <a:t>auto-questionnaire</a:t>
            </a:r>
            <a:r>
              <a:rPr lang="fr-FR" sz="2000" dirty="0"/>
              <a:t> est envoyé à l’adresse mail indiquée du soignant mais il est préférable de rentrer le diagnostic éducatif directement dans le tableau de bord du patient. </a:t>
            </a:r>
            <a:r>
              <a:rPr lang="fr-FR" sz="2000" b="1" dirty="0"/>
              <a:t>L’inclusion du patient sera soumis à votre validation </a:t>
            </a:r>
            <a:r>
              <a:rPr lang="fr-FR" sz="2000" dirty="0"/>
              <a:t>secondaire via le statut PRE-INCLUSION.</a:t>
            </a:r>
          </a:p>
          <a:p>
            <a:pPr marL="342900" indent="-342900" algn="just">
              <a:buFont typeface="+mj-lt"/>
              <a:buAutoNum type="arabicPeriod"/>
            </a:pPr>
            <a:endParaRPr lang="fr-FR" sz="2000" dirty="0"/>
          </a:p>
          <a:p>
            <a:pPr lvl="1" indent="-457200" algn="just">
              <a:buFont typeface="+mj-lt"/>
              <a:buAutoNum type="arabicPeriod"/>
            </a:pPr>
            <a:r>
              <a:rPr lang="fr-FR" sz="2000" b="1" u="sng" dirty="0"/>
              <a:t>Cas sans suivi (cas de figure de l’ancien PRÊT) </a:t>
            </a:r>
            <a:r>
              <a:rPr lang="fr-FR" sz="2000" dirty="0"/>
              <a:t>via le bouton « AJOUTER UN PATIENT »: le patient est alors </a:t>
            </a:r>
            <a:r>
              <a:rPr lang="fr-FR" sz="2000" b="1" dirty="0"/>
              <a:t>automatiquement inclus </a:t>
            </a:r>
            <a:r>
              <a:rPr lang="fr-FR" sz="2000" dirty="0"/>
              <a:t>dans le programme. L’inclusion du patient sera soumis à votre validation secondaire via le statut PRE-INCLUSION.</a:t>
            </a:r>
          </a:p>
          <a:p>
            <a:pPr marL="228600" indent="-228600" algn="just">
              <a:buFont typeface="+mj-lt"/>
              <a:buAutoNum type="arabicPeriod"/>
            </a:pPr>
            <a:endParaRPr lang="fr-FR" sz="2000" dirty="0"/>
          </a:p>
        </p:txBody>
      </p:sp>
    </p:spTree>
    <p:extLst>
      <p:ext uri="{BB962C8B-B14F-4D97-AF65-F5344CB8AC3E}">
        <p14:creationId xmlns:p14="http://schemas.microsoft.com/office/powerpoint/2010/main" val="3474113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D78B5EA8-01BC-4DDD-A21B-A022EDFCD18D}"/>
              </a:ext>
            </a:extLst>
          </p:cNvPr>
          <p:cNvSpPr>
            <a:spLocks noGrp="1"/>
          </p:cNvSpPr>
          <p:nvPr>
            <p:ph type="dt" sz="half" idx="10"/>
          </p:nvPr>
        </p:nvSpPr>
        <p:spPr/>
        <p:txBody>
          <a:bodyPr/>
          <a:lstStyle/>
          <a:p>
            <a:pPr rtl="0"/>
            <a:fld id="{25FB4F25-64BB-460E-8192-B4AC51BA66FC}" type="datetime1">
              <a:rPr lang="fr-FR" smtClean="0"/>
              <a:t>21/11/2020</a:t>
            </a:fld>
            <a:endParaRPr lang="en-US"/>
          </a:p>
        </p:txBody>
      </p:sp>
      <p:graphicFrame>
        <p:nvGraphicFramePr>
          <p:cNvPr id="5" name="Tableau 5">
            <a:extLst>
              <a:ext uri="{FF2B5EF4-FFF2-40B4-BE49-F238E27FC236}">
                <a16:creationId xmlns:a16="http://schemas.microsoft.com/office/drawing/2014/main" id="{212ACF97-DF36-4C51-A754-C6CE91DE0425}"/>
              </a:ext>
            </a:extLst>
          </p:cNvPr>
          <p:cNvGraphicFramePr>
            <a:graphicFrameLocks noGrp="1"/>
          </p:cNvGraphicFramePr>
          <p:nvPr>
            <p:extLst>
              <p:ext uri="{D42A27DB-BD31-4B8C-83A1-F6EECF244321}">
                <p14:modId xmlns:p14="http://schemas.microsoft.com/office/powerpoint/2010/main" val="2824050887"/>
              </p:ext>
            </p:extLst>
          </p:nvPr>
        </p:nvGraphicFramePr>
        <p:xfrm>
          <a:off x="752475" y="457200"/>
          <a:ext cx="10820399" cy="2712720"/>
        </p:xfrm>
        <a:graphic>
          <a:graphicData uri="http://schemas.openxmlformats.org/drawingml/2006/table">
            <a:tbl>
              <a:tblPr firstRow="1" bandRow="1">
                <a:tableStyleId>{5C22544A-7EE6-4342-B048-85BDC9FD1C3A}</a:tableStyleId>
              </a:tblPr>
              <a:tblGrid>
                <a:gridCol w="1536034">
                  <a:extLst>
                    <a:ext uri="{9D8B030D-6E8A-4147-A177-3AD203B41FA5}">
                      <a16:colId xmlns:a16="http://schemas.microsoft.com/office/drawing/2014/main" val="3464472313"/>
                    </a:ext>
                  </a:extLst>
                </a:gridCol>
                <a:gridCol w="1760970">
                  <a:extLst>
                    <a:ext uri="{9D8B030D-6E8A-4147-A177-3AD203B41FA5}">
                      <a16:colId xmlns:a16="http://schemas.microsoft.com/office/drawing/2014/main" val="3104292237"/>
                    </a:ext>
                  </a:extLst>
                </a:gridCol>
                <a:gridCol w="3469242">
                  <a:extLst>
                    <a:ext uri="{9D8B030D-6E8A-4147-A177-3AD203B41FA5}">
                      <a16:colId xmlns:a16="http://schemas.microsoft.com/office/drawing/2014/main" val="3286270425"/>
                    </a:ext>
                  </a:extLst>
                </a:gridCol>
                <a:gridCol w="4054153">
                  <a:extLst>
                    <a:ext uri="{9D8B030D-6E8A-4147-A177-3AD203B41FA5}">
                      <a16:colId xmlns:a16="http://schemas.microsoft.com/office/drawing/2014/main" val="4294536385"/>
                    </a:ext>
                  </a:extLst>
                </a:gridCol>
              </a:tblGrid>
              <a:tr h="564452">
                <a:tc>
                  <a:txBody>
                    <a:bodyPr/>
                    <a:lstStyle/>
                    <a:p>
                      <a:r>
                        <a:rPr lang="fr-FR" sz="1600" dirty="0"/>
                        <a:t>Mode</a:t>
                      </a:r>
                    </a:p>
                  </a:txBody>
                  <a:tcPr/>
                </a:tc>
                <a:tc>
                  <a:txBody>
                    <a:bodyPr/>
                    <a:lstStyle/>
                    <a:p>
                      <a:r>
                        <a:rPr lang="fr-FR" sz="1600" dirty="0"/>
                        <a:t>Mail = OUI</a:t>
                      </a:r>
                    </a:p>
                  </a:txBody>
                  <a:tcPr/>
                </a:tc>
                <a:tc>
                  <a:txBody>
                    <a:bodyPr/>
                    <a:lstStyle/>
                    <a:p>
                      <a:r>
                        <a:rPr lang="fr-FR" sz="1600" dirty="0"/>
                        <a:t>Q° accroche = OUI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Q° accroche = NON</a:t>
                      </a:r>
                    </a:p>
                    <a:p>
                      <a:endParaRPr lang="fr-FR" sz="1600" dirty="0"/>
                    </a:p>
                  </a:txBody>
                  <a:tcPr/>
                </a:tc>
                <a:extLst>
                  <a:ext uri="{0D108BD9-81ED-4DB2-BD59-A6C34878D82A}">
                    <a16:rowId xmlns:a16="http://schemas.microsoft.com/office/drawing/2014/main" val="2656629431"/>
                  </a:ext>
                </a:extLst>
              </a:tr>
              <a:tr h="1773991">
                <a:tc>
                  <a:txBody>
                    <a:bodyPr/>
                    <a:lstStyle/>
                    <a:p>
                      <a:r>
                        <a:rPr lang="fr-FR" sz="1600" dirty="0"/>
                        <a:t>Accès patient</a:t>
                      </a:r>
                    </a:p>
                  </a:txBody>
                  <a:tcPr/>
                </a:tc>
                <a:tc>
                  <a:txBody>
                    <a:bodyPr/>
                    <a:lstStyle/>
                    <a:p>
                      <a:r>
                        <a:rPr lang="fr-FR" sz="1600" dirty="0"/>
                        <a:t>QR code : accès au site</a:t>
                      </a:r>
                    </a:p>
                    <a:p>
                      <a:endParaRPr lang="fr-FR" sz="1600" dirty="0"/>
                    </a:p>
                    <a:p>
                      <a:endParaRPr lang="fr-FR" sz="1600" dirty="0"/>
                    </a:p>
                    <a:p>
                      <a:endParaRPr lang="fr-FR" sz="1600" dirty="0"/>
                    </a:p>
                    <a:p>
                      <a:endParaRPr lang="fr-FR" sz="1600" dirty="0"/>
                    </a:p>
                    <a:p>
                      <a:endParaRPr lang="fr-F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Site internet   « </a:t>
                      </a:r>
                      <a:r>
                        <a:rPr lang="fr-FR" sz="1600" b="1" dirty="0"/>
                        <a:t>TESTEZ-VOUS</a:t>
                      </a:r>
                      <a:r>
                        <a:rPr lang="fr-FR" sz="1600" dirty="0"/>
                        <a:t> »</a:t>
                      </a:r>
                    </a:p>
                    <a:p>
                      <a:endParaRPr lang="fr-F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Site internet   « </a:t>
                      </a:r>
                      <a:r>
                        <a:rPr lang="fr-FR" sz="1600" b="1" dirty="0"/>
                        <a:t>INSCRIVEZ-VOUS</a:t>
                      </a:r>
                      <a:r>
                        <a:rPr lang="fr-FR" sz="1600" dirty="0"/>
                        <a:t> »</a:t>
                      </a:r>
                    </a:p>
                    <a:p>
                      <a:endParaRPr lang="fr-FR" sz="1600" dirty="0"/>
                    </a:p>
                  </a:txBody>
                  <a:tcPr/>
                </a:tc>
                <a:extLst>
                  <a:ext uri="{0D108BD9-81ED-4DB2-BD59-A6C34878D82A}">
                    <a16:rowId xmlns:a16="http://schemas.microsoft.com/office/drawing/2014/main" val="451912104"/>
                  </a:ext>
                </a:extLst>
              </a:tr>
              <a:tr h="327024">
                <a:tc gridSpan="4">
                  <a:txBody>
                    <a:bodyPr/>
                    <a:lstStyle/>
                    <a:p>
                      <a:r>
                        <a:rPr lang="fr-FR" sz="1600" dirty="0"/>
                        <a:t>Qui dit mail dit réception de l’auto-questionnaire</a:t>
                      </a: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04127169"/>
                  </a:ext>
                </a:extLst>
              </a:tr>
            </a:tbl>
          </a:graphicData>
        </a:graphic>
      </p:graphicFrame>
      <p:pic>
        <p:nvPicPr>
          <p:cNvPr id="9" name="Image 8">
            <a:extLst>
              <a:ext uri="{FF2B5EF4-FFF2-40B4-BE49-F238E27FC236}">
                <a16:creationId xmlns:a16="http://schemas.microsoft.com/office/drawing/2014/main" id="{EEE84641-4B32-4585-A55D-898926E3FAB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21355" y="1669757"/>
            <a:ext cx="991499" cy="991499"/>
          </a:xfrm>
          <a:prstGeom prst="rect">
            <a:avLst/>
          </a:prstGeom>
          <a:solidFill>
            <a:schemeClr val="bg1"/>
          </a:solidFill>
        </p:spPr>
      </p:pic>
      <p:pic>
        <p:nvPicPr>
          <p:cNvPr id="11" name="Image 10">
            <a:extLst>
              <a:ext uri="{FF2B5EF4-FFF2-40B4-BE49-F238E27FC236}">
                <a16:creationId xmlns:a16="http://schemas.microsoft.com/office/drawing/2014/main" id="{E148DE06-EFF2-42AC-82BD-8A63A3614E43}"/>
              </a:ext>
            </a:extLst>
          </p:cNvPr>
          <p:cNvPicPr/>
          <p:nvPr/>
        </p:nvPicPr>
        <p:blipFill rotWithShape="1">
          <a:blip r:embed="rId3"/>
          <a:srcRect l="59897" t="43265" r="20394" b="31141"/>
          <a:stretch/>
        </p:blipFill>
        <p:spPr bwMode="auto">
          <a:xfrm>
            <a:off x="4819205" y="1540155"/>
            <a:ext cx="1849106" cy="1186417"/>
          </a:xfrm>
          <a:prstGeom prst="rect">
            <a:avLst/>
          </a:prstGeom>
          <a:ln>
            <a:noFill/>
          </a:ln>
          <a:extLst>
            <a:ext uri="{53640926-AAD7-44D8-BBD7-CCE9431645EC}">
              <a14:shadowObscured xmlns:a14="http://schemas.microsoft.com/office/drawing/2010/main"/>
            </a:ext>
          </a:extLst>
        </p:spPr>
      </p:pic>
      <p:pic>
        <p:nvPicPr>
          <p:cNvPr id="13" name="Image 12">
            <a:extLst>
              <a:ext uri="{FF2B5EF4-FFF2-40B4-BE49-F238E27FC236}">
                <a16:creationId xmlns:a16="http://schemas.microsoft.com/office/drawing/2014/main" id="{FD428656-09CE-4354-B361-186C34D5008A}"/>
              </a:ext>
            </a:extLst>
          </p:cNvPr>
          <p:cNvPicPr/>
          <p:nvPr/>
        </p:nvPicPr>
        <p:blipFill rotWithShape="1">
          <a:blip r:embed="rId4"/>
          <a:srcRect l="32672" t="45150" r="32937" b="29688"/>
          <a:stretch/>
        </p:blipFill>
        <p:spPr bwMode="auto">
          <a:xfrm>
            <a:off x="8231447" y="1488626"/>
            <a:ext cx="2369878" cy="1172630"/>
          </a:xfrm>
          <a:prstGeom prst="rect">
            <a:avLst/>
          </a:prstGeom>
          <a:ln>
            <a:noFill/>
          </a:ln>
          <a:extLst>
            <a:ext uri="{53640926-AAD7-44D8-BBD7-CCE9431645EC}">
              <a14:shadowObscured xmlns:a14="http://schemas.microsoft.com/office/drawing/2010/main"/>
            </a:ext>
          </a:extLst>
        </p:spPr>
      </p:pic>
      <p:graphicFrame>
        <p:nvGraphicFramePr>
          <p:cNvPr id="15" name="Tableau 5">
            <a:extLst>
              <a:ext uri="{FF2B5EF4-FFF2-40B4-BE49-F238E27FC236}">
                <a16:creationId xmlns:a16="http://schemas.microsoft.com/office/drawing/2014/main" id="{8AA7272A-E0F3-4D2E-9CA4-CE04FB7130BE}"/>
              </a:ext>
            </a:extLst>
          </p:cNvPr>
          <p:cNvGraphicFramePr>
            <a:graphicFrameLocks noGrp="1"/>
          </p:cNvGraphicFramePr>
          <p:nvPr>
            <p:extLst>
              <p:ext uri="{D42A27DB-BD31-4B8C-83A1-F6EECF244321}">
                <p14:modId xmlns:p14="http://schemas.microsoft.com/office/powerpoint/2010/main" val="437493708"/>
              </p:ext>
            </p:extLst>
          </p:nvPr>
        </p:nvGraphicFramePr>
        <p:xfrm>
          <a:off x="752475" y="3469640"/>
          <a:ext cx="10820398" cy="2469811"/>
        </p:xfrm>
        <a:graphic>
          <a:graphicData uri="http://schemas.openxmlformats.org/drawingml/2006/table">
            <a:tbl>
              <a:tblPr firstRow="1" bandRow="1">
                <a:tableStyleId>{5C22544A-7EE6-4342-B048-85BDC9FD1C3A}</a:tableStyleId>
              </a:tblPr>
              <a:tblGrid>
                <a:gridCol w="1544591">
                  <a:extLst>
                    <a:ext uri="{9D8B030D-6E8A-4147-A177-3AD203B41FA5}">
                      <a16:colId xmlns:a16="http://schemas.microsoft.com/office/drawing/2014/main" val="3464472313"/>
                    </a:ext>
                  </a:extLst>
                </a:gridCol>
                <a:gridCol w="1759347">
                  <a:extLst>
                    <a:ext uri="{9D8B030D-6E8A-4147-A177-3AD203B41FA5}">
                      <a16:colId xmlns:a16="http://schemas.microsoft.com/office/drawing/2014/main" val="3104292237"/>
                    </a:ext>
                  </a:extLst>
                </a:gridCol>
                <a:gridCol w="3466044">
                  <a:extLst>
                    <a:ext uri="{9D8B030D-6E8A-4147-A177-3AD203B41FA5}">
                      <a16:colId xmlns:a16="http://schemas.microsoft.com/office/drawing/2014/main" val="3286270425"/>
                    </a:ext>
                  </a:extLst>
                </a:gridCol>
                <a:gridCol w="4050416">
                  <a:extLst>
                    <a:ext uri="{9D8B030D-6E8A-4147-A177-3AD203B41FA5}">
                      <a16:colId xmlns:a16="http://schemas.microsoft.com/office/drawing/2014/main" val="4294536385"/>
                    </a:ext>
                  </a:extLst>
                </a:gridCol>
              </a:tblGrid>
              <a:tr h="525043">
                <a:tc>
                  <a:txBody>
                    <a:bodyPr/>
                    <a:lstStyle/>
                    <a:p>
                      <a:r>
                        <a:rPr lang="fr-FR" sz="1600" dirty="0"/>
                        <a:t>Mode</a:t>
                      </a:r>
                    </a:p>
                  </a:txBody>
                  <a:tcPr/>
                </a:tc>
                <a:tc>
                  <a:txBody>
                    <a:bodyPr/>
                    <a:lstStyle/>
                    <a:p>
                      <a:r>
                        <a:rPr lang="fr-FR" sz="1600" dirty="0"/>
                        <a:t>Mail = OUI</a:t>
                      </a:r>
                    </a:p>
                  </a:txBody>
                  <a:tcPr/>
                </a:tc>
                <a:tc>
                  <a:txBody>
                    <a:bodyPr/>
                    <a:lstStyle/>
                    <a:p>
                      <a:r>
                        <a:rPr lang="fr-FR" sz="1600" dirty="0"/>
                        <a:t>Q° accroche = OUI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Q° accroche = NON</a:t>
                      </a:r>
                    </a:p>
                    <a:p>
                      <a:endParaRPr lang="fr-FR" sz="1600" dirty="0"/>
                    </a:p>
                  </a:txBody>
                  <a:tcPr/>
                </a:tc>
                <a:extLst>
                  <a:ext uri="{0D108BD9-81ED-4DB2-BD59-A6C34878D82A}">
                    <a16:rowId xmlns:a16="http://schemas.microsoft.com/office/drawing/2014/main" val="2656629431"/>
                  </a:ext>
                </a:extLst>
              </a:tr>
              <a:tr h="582268">
                <a:tc>
                  <a:txBody>
                    <a:bodyPr/>
                    <a:lstStyle/>
                    <a:p>
                      <a:r>
                        <a:rPr lang="fr-FR" sz="1600" dirty="0"/>
                        <a:t>Accès soignant</a:t>
                      </a:r>
                    </a:p>
                  </a:txBody>
                  <a:tcPr/>
                </a:tc>
                <a:tc>
                  <a:txBody>
                    <a:bodyPr/>
                    <a:lstStyle/>
                    <a:p>
                      <a:r>
                        <a:rPr lang="fr-FR" sz="1600" dirty="0"/>
                        <a:t>PRETCARDIO</a:t>
                      </a:r>
                    </a:p>
                    <a:p>
                      <a:r>
                        <a:rPr lang="fr-FR" sz="1600" dirty="0"/>
                        <a:t>Renseigne </a:t>
                      </a:r>
                      <a:r>
                        <a:rPr lang="fr-FR" sz="1600" u="sng" dirty="0"/>
                        <a:t>le mail du patient</a:t>
                      </a:r>
                    </a:p>
                    <a:p>
                      <a:endParaRPr lang="fr-FR" sz="1600" dirty="0"/>
                    </a:p>
                    <a:p>
                      <a:endParaRPr lang="fr-FR" sz="1600" dirty="0"/>
                    </a:p>
                    <a:p>
                      <a:endParaRPr lang="fr-F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 RECRUTEMENT » </a:t>
                      </a:r>
                      <a:r>
                        <a:rPr lang="fr-FR" sz="1600" b="1" dirty="0"/>
                        <a:t>avec</a:t>
                      </a:r>
                      <a:r>
                        <a:rPr lang="fr-FR" sz="1600" dirty="0"/>
                        <a:t> questionnaire</a:t>
                      </a:r>
                    </a:p>
                    <a:p>
                      <a:endParaRPr lang="fr-F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 RECRUTEMENT » </a:t>
                      </a:r>
                      <a:r>
                        <a:rPr lang="fr-FR" sz="1600" b="1" dirty="0"/>
                        <a:t>sans</a:t>
                      </a:r>
                      <a:r>
                        <a:rPr lang="fr-FR" sz="1600" dirty="0"/>
                        <a:t> questionnaire</a:t>
                      </a:r>
                    </a:p>
                    <a:p>
                      <a:endParaRPr lang="fr-FR" sz="1600" dirty="0"/>
                    </a:p>
                  </a:txBody>
                  <a:tcPr/>
                </a:tc>
                <a:extLst>
                  <a:ext uri="{0D108BD9-81ED-4DB2-BD59-A6C34878D82A}">
                    <a16:rowId xmlns:a16="http://schemas.microsoft.com/office/drawing/2014/main" val="451912104"/>
                  </a:ext>
                </a:extLst>
              </a:tr>
              <a:tr h="336211">
                <a:tc gridSpan="4">
                  <a:txBody>
                    <a:bodyPr/>
                    <a:lstStyle/>
                    <a:p>
                      <a:r>
                        <a:rPr lang="fr-FR" sz="1600" dirty="0"/>
                        <a:t>Qui dit mail dit réception de l’auto-questionnaire</a:t>
                      </a:r>
                    </a:p>
                  </a:txBody>
                  <a:tcPr>
                    <a:solidFill>
                      <a:srgbClr val="FFFF00"/>
                    </a:solidFill>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04127169"/>
                  </a:ext>
                </a:extLst>
              </a:tr>
            </a:tbl>
          </a:graphicData>
        </a:graphic>
      </p:graphicFrame>
    </p:spTree>
    <p:extLst>
      <p:ext uri="{BB962C8B-B14F-4D97-AF65-F5344CB8AC3E}">
        <p14:creationId xmlns:p14="http://schemas.microsoft.com/office/powerpoint/2010/main" val="3452946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D78B5EA8-01BC-4DDD-A21B-A022EDFCD18D}"/>
              </a:ext>
            </a:extLst>
          </p:cNvPr>
          <p:cNvSpPr>
            <a:spLocks noGrp="1"/>
          </p:cNvSpPr>
          <p:nvPr>
            <p:ph type="dt" sz="half" idx="10"/>
          </p:nvPr>
        </p:nvSpPr>
        <p:spPr/>
        <p:txBody>
          <a:bodyPr/>
          <a:lstStyle/>
          <a:p>
            <a:pPr rtl="0"/>
            <a:fld id="{25FB4F25-64BB-460E-8192-B4AC51BA66FC}" type="datetime1">
              <a:rPr lang="fr-FR" smtClean="0"/>
              <a:t>21/11/2020</a:t>
            </a:fld>
            <a:endParaRPr lang="en-US"/>
          </a:p>
        </p:txBody>
      </p:sp>
      <p:graphicFrame>
        <p:nvGraphicFramePr>
          <p:cNvPr id="15" name="Tableau 5">
            <a:extLst>
              <a:ext uri="{FF2B5EF4-FFF2-40B4-BE49-F238E27FC236}">
                <a16:creationId xmlns:a16="http://schemas.microsoft.com/office/drawing/2014/main" id="{8AA7272A-E0F3-4D2E-9CA4-CE04FB7130BE}"/>
              </a:ext>
            </a:extLst>
          </p:cNvPr>
          <p:cNvGraphicFramePr>
            <a:graphicFrameLocks noGrp="1"/>
          </p:cNvGraphicFramePr>
          <p:nvPr>
            <p:extLst>
              <p:ext uri="{D42A27DB-BD31-4B8C-83A1-F6EECF244321}">
                <p14:modId xmlns:p14="http://schemas.microsoft.com/office/powerpoint/2010/main" val="3873740595"/>
              </p:ext>
            </p:extLst>
          </p:nvPr>
        </p:nvGraphicFramePr>
        <p:xfrm>
          <a:off x="685801" y="545465"/>
          <a:ext cx="10820398" cy="2712720"/>
        </p:xfrm>
        <a:graphic>
          <a:graphicData uri="http://schemas.openxmlformats.org/drawingml/2006/table">
            <a:tbl>
              <a:tblPr firstRow="1" bandRow="1">
                <a:tableStyleId>{5C22544A-7EE6-4342-B048-85BDC9FD1C3A}</a:tableStyleId>
              </a:tblPr>
              <a:tblGrid>
                <a:gridCol w="1544591">
                  <a:extLst>
                    <a:ext uri="{9D8B030D-6E8A-4147-A177-3AD203B41FA5}">
                      <a16:colId xmlns:a16="http://schemas.microsoft.com/office/drawing/2014/main" val="3464472313"/>
                    </a:ext>
                  </a:extLst>
                </a:gridCol>
                <a:gridCol w="1759347">
                  <a:extLst>
                    <a:ext uri="{9D8B030D-6E8A-4147-A177-3AD203B41FA5}">
                      <a16:colId xmlns:a16="http://schemas.microsoft.com/office/drawing/2014/main" val="3104292237"/>
                    </a:ext>
                  </a:extLst>
                </a:gridCol>
                <a:gridCol w="3466044">
                  <a:extLst>
                    <a:ext uri="{9D8B030D-6E8A-4147-A177-3AD203B41FA5}">
                      <a16:colId xmlns:a16="http://schemas.microsoft.com/office/drawing/2014/main" val="3286270425"/>
                    </a:ext>
                  </a:extLst>
                </a:gridCol>
                <a:gridCol w="4050416">
                  <a:extLst>
                    <a:ext uri="{9D8B030D-6E8A-4147-A177-3AD203B41FA5}">
                      <a16:colId xmlns:a16="http://schemas.microsoft.com/office/drawing/2014/main" val="4294536385"/>
                    </a:ext>
                  </a:extLst>
                </a:gridCol>
              </a:tblGrid>
              <a:tr h="370840">
                <a:tc>
                  <a:txBody>
                    <a:bodyPr/>
                    <a:lstStyle/>
                    <a:p>
                      <a:r>
                        <a:rPr lang="fr-FR" sz="1600" dirty="0"/>
                        <a:t>Mode</a:t>
                      </a:r>
                    </a:p>
                  </a:txBody>
                  <a:tcPr/>
                </a:tc>
                <a:tc>
                  <a:txBody>
                    <a:bodyPr/>
                    <a:lstStyle/>
                    <a:p>
                      <a:r>
                        <a:rPr lang="fr-FR" sz="1600" dirty="0"/>
                        <a:t>Mail = OUI</a:t>
                      </a:r>
                    </a:p>
                  </a:txBody>
                  <a:tcPr/>
                </a:tc>
                <a:tc>
                  <a:txBody>
                    <a:bodyPr/>
                    <a:lstStyle/>
                    <a:p>
                      <a:r>
                        <a:rPr lang="fr-FR" sz="1600" dirty="0"/>
                        <a:t>Q° accroche = OUI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Q° accroche = NON</a:t>
                      </a:r>
                    </a:p>
                    <a:p>
                      <a:endParaRPr lang="fr-FR" sz="1600" dirty="0"/>
                    </a:p>
                  </a:txBody>
                  <a:tcPr/>
                </a:tc>
                <a:extLst>
                  <a:ext uri="{0D108BD9-81ED-4DB2-BD59-A6C34878D82A}">
                    <a16:rowId xmlns:a16="http://schemas.microsoft.com/office/drawing/2014/main" val="2656629431"/>
                  </a:ext>
                </a:extLst>
              </a:tr>
              <a:tr h="370840">
                <a:tc>
                  <a:txBody>
                    <a:bodyPr/>
                    <a:lstStyle/>
                    <a:p>
                      <a:r>
                        <a:rPr lang="fr-FR" sz="1600" dirty="0"/>
                        <a:t>Accès soignant exclusif</a:t>
                      </a:r>
                    </a:p>
                  </a:txBody>
                  <a:tcPr/>
                </a:tc>
                <a:tc>
                  <a:txBody>
                    <a:bodyPr/>
                    <a:lstStyle/>
                    <a:p>
                      <a:r>
                        <a:rPr lang="fr-FR" sz="1600" dirty="0"/>
                        <a:t>PRETCARDIO</a:t>
                      </a:r>
                    </a:p>
                    <a:p>
                      <a:r>
                        <a:rPr lang="fr-FR" sz="1600" dirty="0"/>
                        <a:t>Le mail utilisé est </a:t>
                      </a:r>
                      <a:r>
                        <a:rPr lang="fr-FR" sz="1600" u="sng" dirty="0"/>
                        <a:t>celui du soignant</a:t>
                      </a:r>
                    </a:p>
                    <a:p>
                      <a:endParaRPr lang="fr-F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 RECRUTEMENT » </a:t>
                      </a:r>
                      <a:r>
                        <a:rPr lang="fr-FR" sz="1600" b="1" dirty="0"/>
                        <a:t>avec</a:t>
                      </a:r>
                      <a:r>
                        <a:rPr lang="fr-FR" sz="1600" dirty="0"/>
                        <a:t> questionnaire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 RECRUTEMENT » </a:t>
                      </a:r>
                      <a:r>
                        <a:rPr lang="fr-FR" sz="1600" b="1" dirty="0"/>
                        <a:t>sans</a:t>
                      </a:r>
                      <a:r>
                        <a:rPr lang="fr-FR" sz="1600" dirty="0"/>
                        <a:t> questionnaire</a:t>
                      </a:r>
                    </a:p>
                  </a:txBody>
                  <a:tcPr/>
                </a:tc>
                <a:extLst>
                  <a:ext uri="{0D108BD9-81ED-4DB2-BD59-A6C34878D82A}">
                    <a16:rowId xmlns:a16="http://schemas.microsoft.com/office/drawing/2014/main" val="451912104"/>
                  </a:ext>
                </a:extLst>
              </a:tr>
              <a:tr h="370840">
                <a:tc gridSpan="4">
                  <a:txBody>
                    <a:bodyPr/>
                    <a:lstStyle/>
                    <a:p>
                      <a:r>
                        <a:rPr lang="fr-FR" sz="1600" dirty="0"/>
                        <a:t>Qui dit mail dit réception de l’auto-questionnaire : dans ce cas la réception du message invitant à remplir l’auto-questionnaire </a:t>
                      </a:r>
                      <a:r>
                        <a:rPr lang="fr-FR" sz="1600" b="1" dirty="0"/>
                        <a:t>se fera sur le mail du soignant qui assistera le patient pour le remplir.</a:t>
                      </a:r>
                    </a:p>
                    <a:p>
                      <a:r>
                        <a:rPr lang="fr-FR" sz="1600" dirty="0"/>
                        <a:t>Ce type d’inclusion</a:t>
                      </a:r>
                      <a:r>
                        <a:rPr lang="fr-FR" sz="1600" baseline="0" dirty="0"/>
                        <a:t> vous offre la possibilité </a:t>
                      </a:r>
                      <a:r>
                        <a:rPr lang="fr-FR" sz="1600" b="1" baseline="0" dirty="0"/>
                        <a:t>d’utiliser la fonction SUIVI du PRET</a:t>
                      </a:r>
                      <a:r>
                        <a:rPr lang="fr-FR" sz="1600" b="1" dirty="0"/>
                        <a:t> </a:t>
                      </a:r>
                    </a:p>
                  </a:txBody>
                  <a:tcPr>
                    <a:solidFill>
                      <a:srgbClr val="FFFF00"/>
                    </a:solidFill>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04127169"/>
                  </a:ext>
                </a:extLst>
              </a:tr>
            </a:tbl>
          </a:graphicData>
        </a:graphic>
      </p:graphicFrame>
      <p:graphicFrame>
        <p:nvGraphicFramePr>
          <p:cNvPr id="2" name="Tableau 5">
            <a:extLst>
              <a:ext uri="{FF2B5EF4-FFF2-40B4-BE49-F238E27FC236}">
                <a16:creationId xmlns:a16="http://schemas.microsoft.com/office/drawing/2014/main" id="{9732EC25-6B23-4502-B013-508577C1D92D}"/>
              </a:ext>
            </a:extLst>
          </p:cNvPr>
          <p:cNvGraphicFramePr>
            <a:graphicFrameLocks noGrp="1"/>
          </p:cNvGraphicFramePr>
          <p:nvPr>
            <p:extLst>
              <p:ext uri="{D42A27DB-BD31-4B8C-83A1-F6EECF244321}">
                <p14:modId xmlns:p14="http://schemas.microsoft.com/office/powerpoint/2010/main" val="4149798414"/>
              </p:ext>
            </p:extLst>
          </p:nvPr>
        </p:nvGraphicFramePr>
        <p:xfrm>
          <a:off x="685801" y="3843656"/>
          <a:ext cx="10820398" cy="2016760"/>
        </p:xfrm>
        <a:graphic>
          <a:graphicData uri="http://schemas.openxmlformats.org/drawingml/2006/table">
            <a:tbl>
              <a:tblPr firstRow="1" bandRow="1">
                <a:tableStyleId>{5C22544A-7EE6-4342-B048-85BDC9FD1C3A}</a:tableStyleId>
              </a:tblPr>
              <a:tblGrid>
                <a:gridCol w="1544591">
                  <a:extLst>
                    <a:ext uri="{9D8B030D-6E8A-4147-A177-3AD203B41FA5}">
                      <a16:colId xmlns:a16="http://schemas.microsoft.com/office/drawing/2014/main" val="3464472313"/>
                    </a:ext>
                  </a:extLst>
                </a:gridCol>
                <a:gridCol w="1759347">
                  <a:extLst>
                    <a:ext uri="{9D8B030D-6E8A-4147-A177-3AD203B41FA5}">
                      <a16:colId xmlns:a16="http://schemas.microsoft.com/office/drawing/2014/main" val="3104292237"/>
                    </a:ext>
                  </a:extLst>
                </a:gridCol>
                <a:gridCol w="7516460">
                  <a:extLst>
                    <a:ext uri="{9D8B030D-6E8A-4147-A177-3AD203B41FA5}">
                      <a16:colId xmlns:a16="http://schemas.microsoft.com/office/drawing/2014/main" val="3286270425"/>
                    </a:ext>
                  </a:extLst>
                </a:gridCol>
              </a:tblGrid>
              <a:tr h="370840">
                <a:tc>
                  <a:txBody>
                    <a:bodyPr/>
                    <a:lstStyle/>
                    <a:p>
                      <a:r>
                        <a:rPr lang="fr-FR" sz="1600" dirty="0"/>
                        <a:t>Mode</a:t>
                      </a:r>
                    </a:p>
                  </a:txBody>
                  <a:tcPr/>
                </a:tc>
                <a:tc>
                  <a:txBody>
                    <a:bodyPr/>
                    <a:lstStyle/>
                    <a:p>
                      <a:r>
                        <a:rPr lang="fr-FR" sz="1600" dirty="0"/>
                        <a:t>Mail = NON</a:t>
                      </a:r>
                    </a:p>
                  </a:txBody>
                  <a:tcPr/>
                </a:tc>
                <a:tc>
                  <a:txBody>
                    <a:bodyPr/>
                    <a:lstStyle/>
                    <a:p>
                      <a:r>
                        <a:rPr lang="fr-FR" sz="1600" dirty="0"/>
                        <a:t>Q° accroche = NON</a:t>
                      </a:r>
                    </a:p>
                    <a:p>
                      <a:endParaRPr lang="fr-FR" sz="1600" dirty="0"/>
                    </a:p>
                  </a:txBody>
                  <a:tcPr/>
                </a:tc>
                <a:extLst>
                  <a:ext uri="{0D108BD9-81ED-4DB2-BD59-A6C34878D82A}">
                    <a16:rowId xmlns:a16="http://schemas.microsoft.com/office/drawing/2014/main" val="2656629431"/>
                  </a:ext>
                </a:extLst>
              </a:tr>
              <a:tr h="370840">
                <a:tc>
                  <a:txBody>
                    <a:bodyPr/>
                    <a:lstStyle/>
                    <a:p>
                      <a:r>
                        <a:rPr lang="fr-FR" sz="1600" dirty="0"/>
                        <a:t>Accès soignant exclusif</a:t>
                      </a:r>
                    </a:p>
                  </a:txBody>
                  <a:tcPr/>
                </a:tc>
                <a:tc>
                  <a:txBody>
                    <a:bodyPr/>
                    <a:lstStyle/>
                    <a:p>
                      <a:endParaRPr lang="fr-FR" sz="1600" dirty="0"/>
                    </a:p>
                    <a:p>
                      <a:endParaRPr lang="fr-FR" sz="1600" dirty="0"/>
                    </a:p>
                    <a:p>
                      <a:endParaRPr lang="fr-FR" sz="1600" dirty="0"/>
                    </a:p>
                    <a:p>
                      <a:endParaRPr lang="fr-FR" sz="16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600" dirty="0"/>
                        <a:t>« AJOUTER » </a:t>
                      </a:r>
                      <a:r>
                        <a:rPr lang="fr-FR" sz="1600" b="1" dirty="0"/>
                        <a:t>le patient qui sera automatiquement</a:t>
                      </a:r>
                      <a:r>
                        <a:rPr lang="fr-FR" sz="1600" b="1" baseline="0" dirty="0"/>
                        <a:t> préinscrit</a:t>
                      </a:r>
                      <a:r>
                        <a:rPr lang="fr-FR" sz="1600" b="1" dirty="0"/>
                        <a:t> dans le programme. Il faudra finir de le valider en complétant</a:t>
                      </a:r>
                      <a:r>
                        <a:rPr lang="fr-FR" sz="1600" b="1" baseline="0" dirty="0"/>
                        <a:t> la fiche inclusion</a:t>
                      </a:r>
                      <a:endParaRPr lang="fr-FR" sz="1600" b="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600" b="1" dirty="0"/>
                        <a:t>Parcours sans fonction</a:t>
                      </a:r>
                      <a:r>
                        <a:rPr lang="fr-FR" sz="1600" b="1" baseline="0" dirty="0"/>
                        <a:t> SUIVI (cas de figure de l’ancien PRÊT CARDIO)</a:t>
                      </a:r>
                      <a:endParaRPr lang="fr-FR" sz="1600" dirty="0"/>
                    </a:p>
                  </a:txBody>
                  <a:tcPr/>
                </a:tc>
                <a:extLst>
                  <a:ext uri="{0D108BD9-81ED-4DB2-BD59-A6C34878D82A}">
                    <a16:rowId xmlns:a16="http://schemas.microsoft.com/office/drawing/2014/main" val="451912104"/>
                  </a:ext>
                </a:extLst>
              </a:tr>
              <a:tr h="370840">
                <a:tc gridSpan="3">
                  <a:txBody>
                    <a:bodyPr/>
                    <a:lstStyle/>
                    <a:p>
                      <a:r>
                        <a:rPr lang="fr-FR" sz="1600" dirty="0"/>
                        <a:t>Pas d’auto-questionnaire</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04127169"/>
                  </a:ext>
                </a:extLst>
              </a:tr>
            </a:tbl>
          </a:graphicData>
        </a:graphic>
      </p:graphicFrame>
    </p:spTree>
    <p:extLst>
      <p:ext uri="{BB962C8B-B14F-4D97-AF65-F5344CB8AC3E}">
        <p14:creationId xmlns:p14="http://schemas.microsoft.com/office/powerpoint/2010/main" val="3479310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2D30F23B-4BFC-4822-A9AE-781A82E2E25F}"/>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4" name="Image 3">
            <a:extLst>
              <a:ext uri="{FF2B5EF4-FFF2-40B4-BE49-F238E27FC236}">
                <a16:creationId xmlns:a16="http://schemas.microsoft.com/office/drawing/2014/main" id="{5ED81E7D-74BD-4F81-88BC-F5FE68A5062B}"/>
              </a:ext>
            </a:extLst>
          </p:cNvPr>
          <p:cNvPicPr/>
          <p:nvPr/>
        </p:nvPicPr>
        <p:blipFill rotWithShape="1">
          <a:blip r:embed="rId2"/>
          <a:srcRect l="19281" t="1371" r="20908" b="-1371"/>
          <a:stretch/>
        </p:blipFill>
        <p:spPr bwMode="auto">
          <a:xfrm>
            <a:off x="584089" y="928052"/>
            <a:ext cx="5318760" cy="5001895"/>
          </a:xfrm>
          <a:prstGeom prst="rect">
            <a:avLst/>
          </a:prstGeom>
          <a:ln>
            <a:noFill/>
          </a:ln>
          <a:extLst>
            <a:ext uri="{53640926-AAD7-44D8-BBD7-CCE9431645EC}">
              <a14:shadowObscured xmlns:a14="http://schemas.microsoft.com/office/drawing/2010/main"/>
            </a:ext>
          </a:extLst>
        </p:spPr>
      </p:pic>
      <p:pic>
        <p:nvPicPr>
          <p:cNvPr id="5" name="Image 4">
            <a:extLst>
              <a:ext uri="{FF2B5EF4-FFF2-40B4-BE49-F238E27FC236}">
                <a16:creationId xmlns:a16="http://schemas.microsoft.com/office/drawing/2014/main" id="{B60254FA-F8E5-44EF-956F-4B399B6F2D5D}"/>
              </a:ext>
            </a:extLst>
          </p:cNvPr>
          <p:cNvPicPr/>
          <p:nvPr/>
        </p:nvPicPr>
        <p:blipFill rotWithShape="1">
          <a:blip r:embed="rId3"/>
          <a:srcRect l="18938" r="20394"/>
          <a:stretch/>
        </p:blipFill>
        <p:spPr bwMode="auto">
          <a:xfrm>
            <a:off x="6096000" y="928051"/>
            <a:ext cx="5394960" cy="5001895"/>
          </a:xfrm>
          <a:prstGeom prst="rect">
            <a:avLst/>
          </a:prstGeom>
          <a:ln>
            <a:noFill/>
          </a:ln>
          <a:extLst>
            <a:ext uri="{53640926-AAD7-44D8-BBD7-CCE9431645EC}">
              <a14:shadowObscured xmlns:a14="http://schemas.microsoft.com/office/drawing/2010/main"/>
            </a:ext>
          </a:extLst>
        </p:spPr>
      </p:pic>
      <p:sp>
        <p:nvSpPr>
          <p:cNvPr id="6" name="Ellipse 5">
            <a:extLst>
              <a:ext uri="{FF2B5EF4-FFF2-40B4-BE49-F238E27FC236}">
                <a16:creationId xmlns:a16="http://schemas.microsoft.com/office/drawing/2014/main" id="{EC71487D-0E42-4A00-90C0-66704D6D6958}"/>
              </a:ext>
            </a:extLst>
          </p:cNvPr>
          <p:cNvSpPr/>
          <p:nvPr/>
        </p:nvSpPr>
        <p:spPr>
          <a:xfrm>
            <a:off x="9730409" y="3428998"/>
            <a:ext cx="1760551" cy="884585"/>
          </a:xfrm>
          <a:prstGeom prst="ellipse">
            <a:avLst/>
          </a:prstGeom>
          <a:noFill/>
          <a:ln w="25400">
            <a:solidFill>
              <a:srgbClr val="F0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40451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4AA4DDD-EF4B-4E86-A8C3-D7133C3E07AD}"/>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5" name="Image 4">
            <a:extLst>
              <a:ext uri="{FF2B5EF4-FFF2-40B4-BE49-F238E27FC236}">
                <a16:creationId xmlns:a16="http://schemas.microsoft.com/office/drawing/2014/main" id="{96ED626D-3B01-4558-BF83-DD4487E70F38}"/>
              </a:ext>
            </a:extLst>
          </p:cNvPr>
          <p:cNvPicPr/>
          <p:nvPr/>
        </p:nvPicPr>
        <p:blipFill rotWithShape="1">
          <a:blip r:embed="rId2"/>
          <a:srcRect b="56731"/>
          <a:stretch/>
        </p:blipFill>
        <p:spPr bwMode="auto">
          <a:xfrm>
            <a:off x="1066799" y="3196998"/>
            <a:ext cx="9763957" cy="3018408"/>
          </a:xfrm>
          <a:prstGeom prst="rect">
            <a:avLst/>
          </a:prstGeom>
          <a:ln>
            <a:noFill/>
          </a:ln>
          <a:extLst>
            <a:ext uri="{53640926-AAD7-44D8-BBD7-CCE9431645EC}">
              <a14:shadowObscured xmlns:a14="http://schemas.microsoft.com/office/drawing/2010/main"/>
            </a:ext>
          </a:extLst>
        </p:spPr>
      </p:pic>
      <p:sp>
        <p:nvSpPr>
          <p:cNvPr id="7" name="Titre 1">
            <a:extLst>
              <a:ext uri="{FF2B5EF4-FFF2-40B4-BE49-F238E27FC236}">
                <a16:creationId xmlns:a16="http://schemas.microsoft.com/office/drawing/2014/main" id="{533CD464-537A-4C96-8DF7-04DFEDE7CCB3}"/>
              </a:ext>
            </a:extLst>
          </p:cNvPr>
          <p:cNvSpPr txBox="1">
            <a:spLocks/>
          </p:cNvSpPr>
          <p:nvPr/>
        </p:nvSpPr>
        <p:spPr>
          <a:xfrm>
            <a:off x="1066800" y="642594"/>
            <a:ext cx="10058400" cy="729006"/>
          </a:xfrm>
          <a:prstGeom prst="rect">
            <a:avLst/>
          </a:prstGeom>
        </p:spPr>
        <p:txBody>
          <a:bodyPr>
            <a:normAutofit fontScale="85000" lnSpcReduction="10000"/>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800" dirty="0"/>
              <a:t>Pré-Inclusion du patient via le bouton « </a:t>
            </a:r>
            <a:r>
              <a:rPr lang="fr-FR" sz="2800" b="1" dirty="0"/>
              <a:t>RECRUTEMENT</a:t>
            </a:r>
            <a:r>
              <a:rPr lang="fr-FR" sz="2800" dirty="0"/>
              <a:t> » : </a:t>
            </a:r>
            <a:r>
              <a:rPr lang="fr-FR" sz="2800" b="1" dirty="0">
                <a:solidFill>
                  <a:srgbClr val="FF0000"/>
                </a:solidFill>
              </a:rPr>
              <a:t>avec ou sans questionnaire d’accroche</a:t>
            </a:r>
            <a:r>
              <a:rPr lang="fr-FR" sz="2800" dirty="0"/>
              <a:t> (comme l’accès direct via le site): </a:t>
            </a:r>
          </a:p>
        </p:txBody>
      </p:sp>
      <p:sp>
        <p:nvSpPr>
          <p:cNvPr id="9" name="Ellipse 8">
            <a:extLst>
              <a:ext uri="{FF2B5EF4-FFF2-40B4-BE49-F238E27FC236}">
                <a16:creationId xmlns:a16="http://schemas.microsoft.com/office/drawing/2014/main" id="{F6547144-0958-4F88-BECE-7A77443A8A7A}"/>
              </a:ext>
            </a:extLst>
          </p:cNvPr>
          <p:cNvSpPr/>
          <p:nvPr/>
        </p:nvSpPr>
        <p:spPr>
          <a:xfrm>
            <a:off x="5834995" y="3038684"/>
            <a:ext cx="1178363" cy="138425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822651B1-0C9C-44B1-A1D2-089EAD72337E}"/>
              </a:ext>
            </a:extLst>
          </p:cNvPr>
          <p:cNvPicPr/>
          <p:nvPr/>
        </p:nvPicPr>
        <p:blipFill rotWithShape="1">
          <a:blip r:embed="rId3"/>
          <a:srcRect t="52910" b="6643"/>
          <a:stretch/>
        </p:blipFill>
        <p:spPr bwMode="auto">
          <a:xfrm>
            <a:off x="1066800" y="1549822"/>
            <a:ext cx="9827580" cy="1310640"/>
          </a:xfrm>
          <a:prstGeom prst="rect">
            <a:avLst/>
          </a:prstGeom>
          <a:ln>
            <a:noFill/>
          </a:ln>
          <a:extLst>
            <a:ext uri="{53640926-AAD7-44D8-BBD7-CCE9431645EC}">
              <a14:shadowObscured xmlns:a14="http://schemas.microsoft.com/office/drawing/2010/main"/>
            </a:ext>
          </a:extLst>
        </p:spPr>
      </p:pic>
      <p:sp>
        <p:nvSpPr>
          <p:cNvPr id="14" name="Ellipse 13">
            <a:extLst>
              <a:ext uri="{FF2B5EF4-FFF2-40B4-BE49-F238E27FC236}">
                <a16:creationId xmlns:a16="http://schemas.microsoft.com/office/drawing/2014/main" id="{FB8896AE-BE50-4034-A7A6-22D854C8D342}"/>
              </a:ext>
            </a:extLst>
          </p:cNvPr>
          <p:cNvSpPr/>
          <p:nvPr/>
        </p:nvSpPr>
        <p:spPr>
          <a:xfrm>
            <a:off x="4291762" y="1522741"/>
            <a:ext cx="3343034" cy="80320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59770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01C690F-75DC-42BE-8C8D-30A0D2F9485A}"/>
              </a:ext>
            </a:extLst>
          </p:cNvPr>
          <p:cNvSpPr>
            <a:spLocks noGrp="1"/>
          </p:cNvSpPr>
          <p:nvPr>
            <p:ph type="dt" sz="half" idx="10"/>
          </p:nvPr>
        </p:nvSpPr>
        <p:spPr/>
        <p:txBody>
          <a:bodyPr/>
          <a:lstStyle/>
          <a:p>
            <a:pPr rtl="0"/>
            <a:fld id="{2BD66AC7-6890-4F0E-B000-A39D822B7C00}" type="datetime1">
              <a:rPr lang="fr-FR" smtClean="0"/>
              <a:t>21/11/2020</a:t>
            </a:fld>
            <a:endParaRPr lang="en-US" dirty="0"/>
          </a:p>
        </p:txBody>
      </p:sp>
      <p:pic>
        <p:nvPicPr>
          <p:cNvPr id="3" name="Image 2">
            <a:extLst>
              <a:ext uri="{FF2B5EF4-FFF2-40B4-BE49-F238E27FC236}">
                <a16:creationId xmlns:a16="http://schemas.microsoft.com/office/drawing/2014/main" id="{51DEABE5-3EA2-4E0A-80C2-D1D9F1FA5DC6}"/>
              </a:ext>
            </a:extLst>
          </p:cNvPr>
          <p:cNvPicPr/>
          <p:nvPr/>
        </p:nvPicPr>
        <p:blipFill rotWithShape="1">
          <a:blip r:embed="rId2"/>
          <a:srcRect b="15450"/>
          <a:stretch/>
        </p:blipFill>
        <p:spPr bwMode="auto">
          <a:xfrm>
            <a:off x="1066800" y="1189714"/>
            <a:ext cx="10197547" cy="4056989"/>
          </a:xfrm>
          <a:prstGeom prst="rect">
            <a:avLst/>
          </a:prstGeom>
          <a:ln>
            <a:noFill/>
          </a:ln>
          <a:extLst>
            <a:ext uri="{53640926-AAD7-44D8-BBD7-CCE9431645EC}">
              <a14:shadowObscured xmlns:a14="http://schemas.microsoft.com/office/drawing/2010/main"/>
            </a:ext>
          </a:extLst>
        </p:spPr>
      </p:pic>
      <p:sp>
        <p:nvSpPr>
          <p:cNvPr id="4" name="Titre 1">
            <a:extLst>
              <a:ext uri="{FF2B5EF4-FFF2-40B4-BE49-F238E27FC236}">
                <a16:creationId xmlns:a16="http://schemas.microsoft.com/office/drawing/2014/main" id="{AB867BAD-AA77-46E6-8D17-27D597264F09}"/>
              </a:ext>
            </a:extLst>
          </p:cNvPr>
          <p:cNvSpPr txBox="1">
            <a:spLocks/>
          </p:cNvSpPr>
          <p:nvPr/>
        </p:nvSpPr>
        <p:spPr>
          <a:xfrm>
            <a:off x="1066800" y="642594"/>
            <a:ext cx="10058400" cy="729006"/>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400" dirty="0"/>
              <a:t>Pré-Inclusion du patient via le bouton « </a:t>
            </a:r>
            <a:r>
              <a:rPr lang="fr-FR" sz="2400" b="1" dirty="0"/>
              <a:t>RECRUTEMENT</a:t>
            </a:r>
            <a:r>
              <a:rPr lang="fr-FR" sz="2400" dirty="0"/>
              <a:t> »</a:t>
            </a:r>
          </a:p>
        </p:txBody>
      </p:sp>
      <p:sp>
        <p:nvSpPr>
          <p:cNvPr id="5" name="Rectangle 4">
            <a:extLst>
              <a:ext uri="{FF2B5EF4-FFF2-40B4-BE49-F238E27FC236}">
                <a16:creationId xmlns:a16="http://schemas.microsoft.com/office/drawing/2014/main" id="{92F04EF7-F722-47A7-B07A-82AA3F19A392}"/>
              </a:ext>
            </a:extLst>
          </p:cNvPr>
          <p:cNvSpPr/>
          <p:nvPr/>
        </p:nvSpPr>
        <p:spPr>
          <a:xfrm>
            <a:off x="1066800" y="5316769"/>
            <a:ext cx="10518559" cy="954107"/>
          </a:xfrm>
          <a:prstGeom prst="rect">
            <a:avLst/>
          </a:prstGeom>
        </p:spPr>
        <p:txBody>
          <a:bodyPr wrap="square">
            <a:spAutoFit/>
          </a:bodyPr>
          <a:lstStyle/>
          <a:p>
            <a:pPr algn="just"/>
            <a:r>
              <a:rPr lang="fr-FR" sz="1400" dirty="0"/>
              <a:t>Dans ce cas </a:t>
            </a:r>
            <a:r>
              <a:rPr lang="fr-FR" sz="1400" b="1" dirty="0">
                <a:solidFill>
                  <a:srgbClr val="FF0000"/>
                </a:solidFill>
              </a:rPr>
              <a:t>vous utiliserez </a:t>
            </a:r>
            <a:r>
              <a:rPr lang="fr-FR" sz="1400" b="1" u="sng" dirty="0">
                <a:solidFill>
                  <a:srgbClr val="FF0000"/>
                </a:solidFill>
              </a:rPr>
              <a:t>ou non </a:t>
            </a:r>
            <a:r>
              <a:rPr lang="fr-FR" sz="1400" b="1" dirty="0">
                <a:solidFill>
                  <a:srgbClr val="FF0000"/>
                </a:solidFill>
              </a:rPr>
              <a:t>le questionnaire d’accroche </a:t>
            </a:r>
            <a:r>
              <a:rPr lang="fr-FR" sz="1400" dirty="0"/>
              <a:t>et vous </a:t>
            </a:r>
            <a:r>
              <a:rPr lang="fr-FR" sz="1400" b="1" dirty="0">
                <a:solidFill>
                  <a:srgbClr val="FF0000"/>
                </a:solidFill>
              </a:rPr>
              <a:t>validez  l’inclusion du patient dans le programme  </a:t>
            </a:r>
            <a:r>
              <a:rPr lang="fr-FR" sz="1400" b="1" u="sng" dirty="0"/>
              <a:t>en faisant intervenir son mail qui permettra de lui adresser un auto-questionnaire</a:t>
            </a:r>
            <a:r>
              <a:rPr lang="fr-FR" sz="1400" b="1" dirty="0"/>
              <a:t> </a:t>
            </a:r>
            <a:r>
              <a:rPr lang="fr-FR" sz="1400" dirty="0"/>
              <a:t>(c’est un mode comparable à celui du patient entrant lui-même dans le programme (ce qui sera très probablement un cas assez rare au moins dans un premier temps)).</a:t>
            </a:r>
          </a:p>
        </p:txBody>
      </p:sp>
    </p:spTree>
    <p:extLst>
      <p:ext uri="{BB962C8B-B14F-4D97-AF65-F5344CB8AC3E}">
        <p14:creationId xmlns:p14="http://schemas.microsoft.com/office/powerpoint/2010/main" val="3158897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864AC7E-D363-44DD-A956-92CF9798AE37}"/>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4" name="Image 3">
            <a:extLst>
              <a:ext uri="{FF2B5EF4-FFF2-40B4-BE49-F238E27FC236}">
                <a16:creationId xmlns:a16="http://schemas.microsoft.com/office/drawing/2014/main" id="{ECC3F838-C42D-4CDF-BFF9-B85BF4DFFAFA}"/>
              </a:ext>
            </a:extLst>
          </p:cNvPr>
          <p:cNvPicPr/>
          <p:nvPr/>
        </p:nvPicPr>
        <p:blipFill rotWithShape="1">
          <a:blip r:embed="rId2"/>
          <a:srcRect b="23220"/>
          <a:stretch/>
        </p:blipFill>
        <p:spPr bwMode="auto">
          <a:xfrm>
            <a:off x="1111526" y="1160892"/>
            <a:ext cx="9968948" cy="3314856"/>
          </a:xfrm>
          <a:prstGeom prst="rect">
            <a:avLst/>
          </a:prstGeom>
          <a:ln>
            <a:noFill/>
          </a:ln>
          <a:extLst>
            <a:ext uri="{53640926-AAD7-44D8-BBD7-CCE9431645EC}">
              <a14:shadowObscured xmlns:a14="http://schemas.microsoft.com/office/drawing/2010/main"/>
            </a:ext>
          </a:extLst>
        </p:spPr>
      </p:pic>
      <p:sp>
        <p:nvSpPr>
          <p:cNvPr id="5" name="Titre 1">
            <a:extLst>
              <a:ext uri="{FF2B5EF4-FFF2-40B4-BE49-F238E27FC236}">
                <a16:creationId xmlns:a16="http://schemas.microsoft.com/office/drawing/2014/main" id="{77A5AAFC-5599-41F7-8951-F24A4106F453}"/>
              </a:ext>
            </a:extLst>
          </p:cNvPr>
          <p:cNvSpPr txBox="1">
            <a:spLocks/>
          </p:cNvSpPr>
          <p:nvPr/>
        </p:nvSpPr>
        <p:spPr>
          <a:xfrm>
            <a:off x="1066800" y="642594"/>
            <a:ext cx="10058400" cy="729006"/>
          </a:xfrm>
          <a:prstGeom prst="rect">
            <a:avLst/>
          </a:prstGeom>
        </p:spPr>
        <p:txBody>
          <a:bodyPr>
            <a:normAutofit fontScale="92500"/>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800" dirty="0"/>
              <a:t>Pré-Inclusion du patient via le bouton « </a:t>
            </a:r>
            <a:r>
              <a:rPr lang="fr-FR" sz="2800" b="1" dirty="0"/>
              <a:t>AJOUTER UN PATIENT </a:t>
            </a:r>
            <a:r>
              <a:rPr lang="fr-FR" sz="2800" dirty="0"/>
              <a:t>»</a:t>
            </a:r>
          </a:p>
        </p:txBody>
      </p:sp>
      <p:sp>
        <p:nvSpPr>
          <p:cNvPr id="6" name="Rectangle 5">
            <a:extLst>
              <a:ext uri="{FF2B5EF4-FFF2-40B4-BE49-F238E27FC236}">
                <a16:creationId xmlns:a16="http://schemas.microsoft.com/office/drawing/2014/main" id="{43C4331B-E469-4832-BDAD-3C4FA162C636}"/>
              </a:ext>
            </a:extLst>
          </p:cNvPr>
          <p:cNvSpPr/>
          <p:nvPr/>
        </p:nvSpPr>
        <p:spPr>
          <a:xfrm>
            <a:off x="1111526" y="4615696"/>
            <a:ext cx="10058400" cy="1785104"/>
          </a:xfrm>
          <a:prstGeom prst="rect">
            <a:avLst/>
          </a:prstGeom>
          <a:solidFill>
            <a:srgbClr val="FFFF00"/>
          </a:solidFill>
        </p:spPr>
        <p:txBody>
          <a:bodyPr wrap="square">
            <a:spAutoFit/>
          </a:bodyPr>
          <a:lstStyle/>
          <a:p>
            <a:pPr algn="just"/>
            <a:r>
              <a:rPr lang="fr-FR" sz="1400" dirty="0"/>
              <a:t>Dans ce cas </a:t>
            </a:r>
            <a:r>
              <a:rPr lang="fr-FR" sz="1400" b="1" dirty="0">
                <a:solidFill>
                  <a:srgbClr val="FF0000"/>
                </a:solidFill>
              </a:rPr>
              <a:t>vous n’utiliserez pas le questionnaire d’accroche </a:t>
            </a:r>
            <a:r>
              <a:rPr lang="fr-FR" sz="1400" dirty="0"/>
              <a:t>et vous </a:t>
            </a:r>
            <a:r>
              <a:rPr lang="fr-FR" sz="1400" b="1" dirty="0">
                <a:solidFill>
                  <a:srgbClr val="FF0000"/>
                </a:solidFill>
              </a:rPr>
              <a:t>validez d’emblée la pré-inclusion du patient dans le programme </a:t>
            </a:r>
            <a:r>
              <a:rPr lang="fr-FR" sz="1400" dirty="0"/>
              <a:t>: c’est la méthode </a:t>
            </a:r>
            <a:r>
              <a:rPr lang="fr-FR" sz="1400" u="sng" dirty="0"/>
              <a:t>la plus rapide  mais on ne fait intervenir aucun mail (donc pas d’</a:t>
            </a:r>
            <a:r>
              <a:rPr lang="fr-FR" sz="1400" u="sng" dirty="0" err="1"/>
              <a:t>autoquestionnaire</a:t>
            </a:r>
            <a:r>
              <a:rPr lang="fr-FR" sz="1400" u="sng" dirty="0"/>
              <a:t>)</a:t>
            </a:r>
            <a:r>
              <a:rPr lang="fr-FR" sz="1400" dirty="0"/>
              <a:t>. Vous ne pouvez enregistrer la fiche du patient qu’une fois </a:t>
            </a:r>
            <a:r>
              <a:rPr lang="fr-FR" sz="1400" b="1" dirty="0"/>
              <a:t>la fiche de consentement </a:t>
            </a:r>
            <a:r>
              <a:rPr lang="fr-FR" sz="1400" dirty="0"/>
              <a:t>téléchargée . Pour éviter d’être bloqué nous vous conseillons de télécharger sur le bureau </a:t>
            </a:r>
            <a:r>
              <a:rPr lang="fr-FR" sz="1400" b="1" dirty="0"/>
              <a:t>le document de consentement vierge </a:t>
            </a:r>
            <a:r>
              <a:rPr lang="fr-FR" sz="1400" dirty="0"/>
              <a:t>que vous pourrez imprimer et faire signer au patient. En attendant de scanner ce document signé vous pourrez télécharger avec le bouton « </a:t>
            </a:r>
            <a:r>
              <a:rPr lang="fr-FR" sz="1400" b="1" dirty="0"/>
              <a:t>select. Fichiers </a:t>
            </a:r>
            <a:r>
              <a:rPr lang="fr-FR" sz="1400" dirty="0"/>
              <a:t>» le document vierge pour pouvoir enregistrer la fiche du patient.</a:t>
            </a:r>
          </a:p>
          <a:p>
            <a:pPr algn="just"/>
            <a:endParaRPr lang="fr-FR" sz="1200" dirty="0"/>
          </a:p>
        </p:txBody>
      </p:sp>
    </p:spTree>
    <p:extLst>
      <p:ext uri="{BB962C8B-B14F-4D97-AF65-F5344CB8AC3E}">
        <p14:creationId xmlns:p14="http://schemas.microsoft.com/office/powerpoint/2010/main" val="1515872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AF9F08-1A2F-4E66-8B45-BB09EDE499FD}"/>
              </a:ext>
            </a:extLst>
          </p:cNvPr>
          <p:cNvSpPr>
            <a:spLocks noGrp="1"/>
          </p:cNvSpPr>
          <p:nvPr>
            <p:ph type="title"/>
          </p:nvPr>
        </p:nvSpPr>
        <p:spPr>
          <a:xfrm>
            <a:off x="1066800" y="642594"/>
            <a:ext cx="10058400" cy="656817"/>
          </a:xfrm>
        </p:spPr>
        <p:txBody>
          <a:bodyPr>
            <a:normAutofit/>
          </a:bodyPr>
          <a:lstStyle/>
          <a:p>
            <a:r>
              <a:rPr lang="fr-FR" sz="2800" dirty="0"/>
              <a:t>Mail reçu par le patient qui </a:t>
            </a:r>
            <a:r>
              <a:rPr lang="fr-FR" sz="2800" b="1" dirty="0"/>
              <a:t>rejoint le programme</a:t>
            </a:r>
          </a:p>
        </p:txBody>
      </p:sp>
      <p:sp>
        <p:nvSpPr>
          <p:cNvPr id="3" name="Espace réservé de la date 2">
            <a:extLst>
              <a:ext uri="{FF2B5EF4-FFF2-40B4-BE49-F238E27FC236}">
                <a16:creationId xmlns:a16="http://schemas.microsoft.com/office/drawing/2014/main" id="{DD2A82C6-D737-44D3-AA78-85739BC03FB1}"/>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4" name="Image 3">
            <a:extLst>
              <a:ext uri="{FF2B5EF4-FFF2-40B4-BE49-F238E27FC236}">
                <a16:creationId xmlns:a16="http://schemas.microsoft.com/office/drawing/2014/main" id="{16A27B44-2D4A-4CEC-8BA9-78D04FB2B86A}"/>
              </a:ext>
            </a:extLst>
          </p:cNvPr>
          <p:cNvPicPr/>
          <p:nvPr/>
        </p:nvPicPr>
        <p:blipFill rotWithShape="1">
          <a:blip r:embed="rId2"/>
          <a:srcRect l="-256" t="18433" r="2651" b="8747"/>
          <a:stretch/>
        </p:blipFill>
        <p:spPr bwMode="auto">
          <a:xfrm>
            <a:off x="1066800" y="1299412"/>
            <a:ext cx="10363200" cy="49159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1817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6AE659-A821-4EFB-804A-1E30398FFFAB}"/>
              </a:ext>
            </a:extLst>
          </p:cNvPr>
          <p:cNvSpPr>
            <a:spLocks noGrp="1"/>
          </p:cNvSpPr>
          <p:nvPr>
            <p:ph type="title"/>
          </p:nvPr>
        </p:nvSpPr>
        <p:spPr>
          <a:xfrm>
            <a:off x="1074207" y="549887"/>
            <a:ext cx="10058400" cy="502625"/>
          </a:xfrm>
        </p:spPr>
        <p:txBody>
          <a:bodyPr>
            <a:normAutofit/>
          </a:bodyPr>
          <a:lstStyle/>
          <a:p>
            <a:r>
              <a:rPr lang="fr-FR" sz="2800" b="1" dirty="0"/>
              <a:t>Table des matières (2)</a:t>
            </a:r>
          </a:p>
        </p:txBody>
      </p:sp>
      <p:sp>
        <p:nvSpPr>
          <p:cNvPr id="4" name="Espace réservé de la date 3">
            <a:extLst>
              <a:ext uri="{FF2B5EF4-FFF2-40B4-BE49-F238E27FC236}">
                <a16:creationId xmlns:a16="http://schemas.microsoft.com/office/drawing/2014/main" id="{75C39719-C3CB-4954-B2EF-404ADF410461}"/>
              </a:ext>
            </a:extLst>
          </p:cNvPr>
          <p:cNvSpPr>
            <a:spLocks noGrp="1"/>
          </p:cNvSpPr>
          <p:nvPr>
            <p:ph type="dt" sz="half" idx="10"/>
          </p:nvPr>
        </p:nvSpPr>
        <p:spPr/>
        <p:txBody>
          <a:bodyPr/>
          <a:lstStyle/>
          <a:p>
            <a:pPr rtl="0"/>
            <a:fld id="{802FE938-1586-4780-B61A-DD3B60BAB93C}" type="datetime1">
              <a:rPr lang="fr-FR" smtClean="0"/>
              <a:t>21/11/2020</a:t>
            </a:fld>
            <a:endParaRPr lang="en-US"/>
          </a:p>
        </p:txBody>
      </p:sp>
      <p:sp>
        <p:nvSpPr>
          <p:cNvPr id="7" name="Rectangle 1">
            <a:extLst>
              <a:ext uri="{FF2B5EF4-FFF2-40B4-BE49-F238E27FC236}">
                <a16:creationId xmlns:a16="http://schemas.microsoft.com/office/drawing/2014/main" id="{BEAC29FD-E0F5-4A2D-9F44-FEEAC3ED53A7}"/>
              </a:ext>
            </a:extLst>
          </p:cNvPr>
          <p:cNvSpPr>
            <a:spLocks noChangeArrowheads="1"/>
          </p:cNvSpPr>
          <p:nvPr/>
        </p:nvSpPr>
        <p:spPr bwMode="auto">
          <a:xfrm>
            <a:off x="-2585819" y="0"/>
            <a:ext cx="173784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15" name="Rectangle 2">
            <a:extLst>
              <a:ext uri="{FF2B5EF4-FFF2-40B4-BE49-F238E27FC236}">
                <a16:creationId xmlns:a16="http://schemas.microsoft.com/office/drawing/2014/main" id="{26C5F6B8-FF49-4D21-97DD-B7B7A52EA380}"/>
              </a:ext>
            </a:extLst>
          </p:cNvPr>
          <p:cNvSpPr>
            <a:spLocks noChangeArrowheads="1"/>
          </p:cNvSpPr>
          <p:nvPr/>
        </p:nvSpPr>
        <p:spPr bwMode="auto">
          <a:xfrm>
            <a:off x="-1519646" y="1161734"/>
            <a:ext cx="2179017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graphicFrame>
        <p:nvGraphicFramePr>
          <p:cNvPr id="8" name="Tableau 7">
            <a:extLst>
              <a:ext uri="{FF2B5EF4-FFF2-40B4-BE49-F238E27FC236}">
                <a16:creationId xmlns:a16="http://schemas.microsoft.com/office/drawing/2014/main" id="{F2845579-A259-471D-B797-B8CB5F0AE6D6}"/>
              </a:ext>
            </a:extLst>
          </p:cNvPr>
          <p:cNvGraphicFramePr>
            <a:graphicFrameLocks noGrp="1"/>
          </p:cNvGraphicFramePr>
          <p:nvPr>
            <p:extLst>
              <p:ext uri="{D42A27DB-BD31-4B8C-83A1-F6EECF244321}">
                <p14:modId xmlns:p14="http://schemas.microsoft.com/office/powerpoint/2010/main" val="1986811039"/>
              </p:ext>
            </p:extLst>
          </p:nvPr>
        </p:nvGraphicFramePr>
        <p:xfrm>
          <a:off x="683796" y="1113794"/>
          <a:ext cx="10917654" cy="4991742"/>
        </p:xfrm>
        <a:graphic>
          <a:graphicData uri="http://schemas.openxmlformats.org/drawingml/2006/table">
            <a:tbl>
              <a:tblPr firstRow="1" firstCol="1" bandRow="1">
                <a:tableStyleId>{5C22544A-7EE6-4342-B048-85BDC9FD1C3A}</a:tableStyleId>
              </a:tblPr>
              <a:tblGrid>
                <a:gridCol w="9816058">
                  <a:extLst>
                    <a:ext uri="{9D8B030D-6E8A-4147-A177-3AD203B41FA5}">
                      <a16:colId xmlns:a16="http://schemas.microsoft.com/office/drawing/2014/main" val="2596668157"/>
                    </a:ext>
                  </a:extLst>
                </a:gridCol>
                <a:gridCol w="1101596">
                  <a:extLst>
                    <a:ext uri="{9D8B030D-6E8A-4147-A177-3AD203B41FA5}">
                      <a16:colId xmlns:a16="http://schemas.microsoft.com/office/drawing/2014/main" val="2495580917"/>
                    </a:ext>
                  </a:extLst>
                </a:gridCol>
              </a:tblGrid>
              <a:tr h="237702">
                <a:tc>
                  <a:txBody>
                    <a:bodyPr/>
                    <a:lstStyle/>
                    <a:p>
                      <a:pPr>
                        <a:lnSpc>
                          <a:spcPct val="115000"/>
                        </a:lnSpc>
                        <a:spcAft>
                          <a:spcPts val="1000"/>
                        </a:spcAft>
                        <a:tabLst>
                          <a:tab pos="457200" algn="l"/>
                        </a:tabLst>
                      </a:pPr>
                      <a:r>
                        <a:rPr lang="fr-FR" sz="1100">
                          <a:effectLst/>
                        </a:rPr>
                        <a:t>PHASE DU DIAGNOSTIC EDUCATIF :</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41</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3527173038"/>
                  </a:ext>
                </a:extLst>
              </a:tr>
              <a:tr h="237702">
                <a:tc>
                  <a:txBody>
                    <a:bodyPr/>
                    <a:lstStyle/>
                    <a:p>
                      <a:pPr algn="r">
                        <a:lnSpc>
                          <a:spcPct val="115000"/>
                        </a:lnSpc>
                        <a:spcAft>
                          <a:spcPts val="1000"/>
                        </a:spcAft>
                        <a:tabLst>
                          <a:tab pos="457200" algn="l"/>
                        </a:tabLst>
                      </a:pPr>
                      <a:r>
                        <a:rPr lang="fr-FR" sz="1100">
                          <a:effectLst/>
                        </a:rPr>
                        <a:t>Aide de l’auto-questionnaire au diagnostic éducatif</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42</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1712238705"/>
                  </a:ext>
                </a:extLst>
              </a:tr>
              <a:tr h="237702">
                <a:tc>
                  <a:txBody>
                    <a:bodyPr/>
                    <a:lstStyle/>
                    <a:p>
                      <a:pPr algn="r">
                        <a:lnSpc>
                          <a:spcPct val="115000"/>
                        </a:lnSpc>
                        <a:spcAft>
                          <a:spcPts val="1000"/>
                        </a:spcAft>
                        <a:tabLst>
                          <a:tab pos="457200" algn="l"/>
                        </a:tabLst>
                      </a:pPr>
                      <a:r>
                        <a:rPr lang="fr-FR" sz="1100">
                          <a:effectLst/>
                        </a:rPr>
                        <a:t>Le diagnostic éducatif en 9 étapes</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43-57</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2297052828"/>
                  </a:ext>
                </a:extLst>
              </a:tr>
              <a:tr h="237702">
                <a:tc>
                  <a:txBody>
                    <a:bodyPr/>
                    <a:lstStyle/>
                    <a:p>
                      <a:pPr algn="r">
                        <a:lnSpc>
                          <a:spcPct val="115000"/>
                        </a:lnSpc>
                        <a:spcAft>
                          <a:spcPts val="1000"/>
                        </a:spcAft>
                        <a:tabLst>
                          <a:tab pos="457200" algn="l"/>
                        </a:tabLst>
                      </a:pPr>
                      <a:r>
                        <a:rPr lang="fr-FR" sz="1100">
                          <a:effectLst/>
                        </a:rPr>
                        <a:t>Définition des objectifs éducatifs :</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58</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4205308810"/>
                  </a:ext>
                </a:extLst>
              </a:tr>
              <a:tr h="237702">
                <a:tc>
                  <a:txBody>
                    <a:bodyPr/>
                    <a:lstStyle/>
                    <a:p>
                      <a:pPr algn="r">
                        <a:lnSpc>
                          <a:spcPct val="115000"/>
                        </a:lnSpc>
                        <a:spcAft>
                          <a:spcPts val="1000"/>
                        </a:spcAft>
                        <a:tabLst>
                          <a:tab pos="457200" algn="l"/>
                        </a:tabLst>
                      </a:pPr>
                      <a:r>
                        <a:rPr lang="fr-FR" sz="1100">
                          <a:effectLst/>
                        </a:rPr>
                        <a:t>Synthèse du diagnostic éducatif :</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59</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3492728970"/>
                  </a:ext>
                </a:extLst>
              </a:tr>
              <a:tr h="237702">
                <a:tc>
                  <a:txBody>
                    <a:bodyPr/>
                    <a:lstStyle/>
                    <a:p>
                      <a:pPr algn="r">
                        <a:lnSpc>
                          <a:spcPct val="115000"/>
                        </a:lnSpc>
                        <a:spcAft>
                          <a:spcPts val="1000"/>
                        </a:spcAft>
                        <a:tabLst>
                          <a:tab pos="457200" algn="l"/>
                        </a:tabLst>
                      </a:pPr>
                      <a:r>
                        <a:rPr lang="fr-FR" sz="1100">
                          <a:effectLst/>
                        </a:rPr>
                        <a:t>On peut revenir sur chaque phase du diagnostic éducatif.</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pPr>
                      <a:r>
                        <a:rPr lang="fr-FR" sz="1100">
                          <a:effectLst/>
                        </a:rPr>
                        <a:t>Page 60</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333380279"/>
                  </a:ext>
                </a:extLst>
              </a:tr>
              <a:tr h="237702">
                <a:tc>
                  <a:txBody>
                    <a:bodyPr/>
                    <a:lstStyle/>
                    <a:p>
                      <a:pPr>
                        <a:lnSpc>
                          <a:spcPct val="115000"/>
                        </a:lnSpc>
                        <a:spcAft>
                          <a:spcPts val="1000"/>
                        </a:spcAft>
                        <a:tabLst>
                          <a:tab pos="457200" algn="l"/>
                        </a:tabLst>
                      </a:pPr>
                      <a:r>
                        <a:rPr lang="fr-FR" sz="1100">
                          <a:effectLst/>
                        </a:rPr>
                        <a:t>PHASE DE L’EDUCATION DU PATIENT :</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61</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2120733709"/>
                  </a:ext>
                </a:extLst>
              </a:tr>
              <a:tr h="237702">
                <a:tc>
                  <a:txBody>
                    <a:bodyPr/>
                    <a:lstStyle/>
                    <a:p>
                      <a:pPr>
                        <a:lnSpc>
                          <a:spcPct val="115000"/>
                        </a:lnSpc>
                        <a:spcAft>
                          <a:spcPts val="1000"/>
                        </a:spcAft>
                        <a:tabLst>
                          <a:tab pos="457200" algn="l"/>
                        </a:tabLst>
                      </a:pPr>
                      <a:r>
                        <a:rPr lang="fr-FR" sz="1100">
                          <a:effectLst/>
                        </a:rPr>
                        <a:t>LES DOCUMENTS DU PATIENT :</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62</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2659912134"/>
                  </a:ext>
                </a:extLst>
              </a:tr>
              <a:tr h="237702">
                <a:tc>
                  <a:txBody>
                    <a:bodyPr/>
                    <a:lstStyle/>
                    <a:p>
                      <a:pPr algn="r">
                        <a:lnSpc>
                          <a:spcPct val="115000"/>
                        </a:lnSpc>
                        <a:spcAft>
                          <a:spcPts val="1000"/>
                        </a:spcAft>
                        <a:tabLst>
                          <a:tab pos="457200" algn="l"/>
                        </a:tabLst>
                      </a:pPr>
                      <a:r>
                        <a:rPr lang="fr-FR" sz="1100">
                          <a:effectLst/>
                        </a:rPr>
                        <a:t>Convocation patient – double convocation pour médecin traitant</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63</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2072803641"/>
                  </a:ext>
                </a:extLst>
              </a:tr>
              <a:tr h="237702">
                <a:tc>
                  <a:txBody>
                    <a:bodyPr/>
                    <a:lstStyle/>
                    <a:p>
                      <a:pPr algn="r">
                        <a:lnSpc>
                          <a:spcPct val="115000"/>
                        </a:lnSpc>
                        <a:spcAft>
                          <a:spcPts val="1000"/>
                        </a:spcAft>
                        <a:tabLst>
                          <a:tab pos="457200" algn="l"/>
                        </a:tabLst>
                      </a:pPr>
                      <a:r>
                        <a:rPr lang="fr-FR" sz="1100">
                          <a:effectLst/>
                        </a:rPr>
                        <a:t>Rapport diagnostic éducatif, rapport séance ETP</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64</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4045300661"/>
                  </a:ext>
                </a:extLst>
              </a:tr>
              <a:tr h="237702">
                <a:tc>
                  <a:txBody>
                    <a:bodyPr/>
                    <a:lstStyle/>
                    <a:p>
                      <a:pPr>
                        <a:lnSpc>
                          <a:spcPct val="115000"/>
                        </a:lnSpc>
                        <a:spcAft>
                          <a:spcPts val="1000"/>
                        </a:spcAft>
                        <a:tabLst>
                          <a:tab pos="457200" algn="l"/>
                        </a:tabLst>
                      </a:pPr>
                      <a:r>
                        <a:rPr lang="fr-FR" sz="1100">
                          <a:effectLst/>
                        </a:rPr>
                        <a:t>DEROULEMENT DE LA SEANCE :  </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65</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1823559506"/>
                  </a:ext>
                </a:extLst>
              </a:tr>
              <a:tr h="237702">
                <a:tc>
                  <a:txBody>
                    <a:bodyPr/>
                    <a:lstStyle/>
                    <a:p>
                      <a:pPr>
                        <a:lnSpc>
                          <a:spcPct val="115000"/>
                        </a:lnSpc>
                        <a:spcAft>
                          <a:spcPts val="1000"/>
                        </a:spcAft>
                        <a:tabLst>
                          <a:tab pos="457200" algn="l"/>
                        </a:tabLst>
                      </a:pPr>
                      <a:r>
                        <a:rPr lang="fr-FR" sz="1100">
                          <a:effectLst/>
                        </a:rPr>
                        <a:t>SMARTIFICATION DES OBJECTIFS EDUCATIFS :</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66-67</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2578527458"/>
                  </a:ext>
                </a:extLst>
              </a:tr>
              <a:tr h="237702">
                <a:tc>
                  <a:txBody>
                    <a:bodyPr/>
                    <a:lstStyle/>
                    <a:p>
                      <a:pPr algn="r">
                        <a:lnSpc>
                          <a:spcPct val="115000"/>
                        </a:lnSpc>
                        <a:spcAft>
                          <a:spcPts val="1000"/>
                        </a:spcAft>
                        <a:tabLst>
                          <a:tab pos="457200" algn="l"/>
                        </a:tabLst>
                      </a:pPr>
                      <a:r>
                        <a:rPr lang="fr-FR" sz="1100">
                          <a:effectLst/>
                        </a:rPr>
                        <a:t>Evaluation globale puis à 3 mois et 12 mois </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68</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2807017883"/>
                  </a:ext>
                </a:extLst>
              </a:tr>
              <a:tr h="237702">
                <a:tc>
                  <a:txBody>
                    <a:bodyPr/>
                    <a:lstStyle/>
                    <a:p>
                      <a:pPr>
                        <a:lnSpc>
                          <a:spcPct val="115000"/>
                        </a:lnSpc>
                        <a:spcAft>
                          <a:spcPts val="1000"/>
                        </a:spcAft>
                        <a:tabLst>
                          <a:tab pos="457200" algn="l"/>
                        </a:tabLst>
                      </a:pPr>
                      <a:r>
                        <a:rPr lang="fr-FR" sz="1100">
                          <a:effectLst/>
                        </a:rPr>
                        <a:t>SUIVI DES OBJECTIFS ET DES CHANGEMENTS DE COMPORTEMENT :</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69</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3755149969"/>
                  </a:ext>
                </a:extLst>
              </a:tr>
              <a:tr h="237702">
                <a:tc>
                  <a:txBody>
                    <a:bodyPr/>
                    <a:lstStyle/>
                    <a:p>
                      <a:pPr algn="r">
                        <a:lnSpc>
                          <a:spcPct val="115000"/>
                        </a:lnSpc>
                        <a:spcAft>
                          <a:spcPts val="1000"/>
                        </a:spcAft>
                        <a:tabLst>
                          <a:tab pos="457200" algn="l"/>
                        </a:tabLst>
                      </a:pPr>
                      <a:r>
                        <a:rPr lang="fr-FR" sz="1100">
                          <a:effectLst/>
                        </a:rPr>
                        <a:t>Mail reçu à une date programmée</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70</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3505238012"/>
                  </a:ext>
                </a:extLst>
              </a:tr>
              <a:tr h="237702">
                <a:tc>
                  <a:txBody>
                    <a:bodyPr/>
                    <a:lstStyle/>
                    <a:p>
                      <a:pPr algn="r">
                        <a:lnSpc>
                          <a:spcPct val="115000"/>
                        </a:lnSpc>
                        <a:spcAft>
                          <a:spcPts val="1000"/>
                        </a:spcAft>
                        <a:tabLst>
                          <a:tab pos="457200" algn="l"/>
                        </a:tabLst>
                      </a:pPr>
                      <a:r>
                        <a:rPr lang="fr-FR" sz="1100">
                          <a:effectLst/>
                        </a:rPr>
                        <a:t>Questionnaire de « ré hospitalisation « 3 -12 mois</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71</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3692999365"/>
                  </a:ext>
                </a:extLst>
              </a:tr>
              <a:tr h="237702">
                <a:tc>
                  <a:txBody>
                    <a:bodyPr/>
                    <a:lstStyle/>
                    <a:p>
                      <a:pPr algn="r">
                        <a:lnSpc>
                          <a:spcPct val="115000"/>
                        </a:lnSpc>
                        <a:spcAft>
                          <a:spcPts val="1000"/>
                        </a:spcAft>
                        <a:tabLst>
                          <a:tab pos="457200" algn="l"/>
                        </a:tabLst>
                      </a:pPr>
                      <a:r>
                        <a:rPr lang="fr-FR" sz="1100">
                          <a:effectLst/>
                        </a:rPr>
                        <a:t>Questionnaire de « changement de comportement »</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pPr>
                      <a:r>
                        <a:rPr lang="fr-FR" sz="1100">
                          <a:effectLst/>
                        </a:rPr>
                        <a:t>Page 72-73</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1551005842"/>
                  </a:ext>
                </a:extLst>
              </a:tr>
              <a:tr h="237702">
                <a:tc>
                  <a:txBody>
                    <a:bodyPr/>
                    <a:lstStyle/>
                    <a:p>
                      <a:pPr>
                        <a:lnSpc>
                          <a:spcPct val="115000"/>
                        </a:lnSpc>
                        <a:spcAft>
                          <a:spcPts val="1000"/>
                        </a:spcAft>
                      </a:pPr>
                      <a:r>
                        <a:rPr lang="fr-FR" sz="1100">
                          <a:effectLst/>
                        </a:rPr>
                        <a:t>GESTION DU PLANNING DES DIAGNOSTICS EDUCATIFS ET SEANCES ETP</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74-75</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386533504"/>
                  </a:ext>
                </a:extLst>
              </a:tr>
              <a:tr h="237702">
                <a:tc>
                  <a:txBody>
                    <a:bodyPr/>
                    <a:lstStyle/>
                    <a:p>
                      <a:pPr>
                        <a:lnSpc>
                          <a:spcPct val="115000"/>
                        </a:lnSpc>
                        <a:spcAft>
                          <a:spcPts val="1000"/>
                        </a:spcAft>
                        <a:tabLst>
                          <a:tab pos="457200" algn="l"/>
                        </a:tabLst>
                      </a:pPr>
                      <a:r>
                        <a:rPr lang="fr-FR" sz="1100">
                          <a:effectLst/>
                        </a:rPr>
                        <a:t>TELECHARGEMENT DES DOCUMENTS : consentement, auto-questionnaire, PLANETIC© et questionnaire de satisfaction « Cible »</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76</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3946578012"/>
                  </a:ext>
                </a:extLst>
              </a:tr>
              <a:tr h="237702">
                <a:tc>
                  <a:txBody>
                    <a:bodyPr/>
                    <a:lstStyle/>
                    <a:p>
                      <a:pPr>
                        <a:lnSpc>
                          <a:spcPct val="115000"/>
                        </a:lnSpc>
                        <a:spcAft>
                          <a:spcPts val="1000"/>
                        </a:spcAft>
                        <a:tabLst>
                          <a:tab pos="457200" algn="l"/>
                        </a:tabLst>
                      </a:pPr>
                      <a:r>
                        <a:rPr lang="fr-FR" sz="1100" dirty="0">
                          <a:effectLst/>
                        </a:rPr>
                        <a:t>DASHBOARD : PANORAMA OU SUIVI DU PROGRAMME DANS TOUS LES CENTRES</a:t>
                      </a:r>
                      <a:endParaRPr lang="fr-FR"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a:effectLst/>
                        </a:rPr>
                        <a:t>Page 77</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356740815"/>
                  </a:ext>
                </a:extLst>
              </a:tr>
              <a:tr h="237702">
                <a:tc>
                  <a:txBody>
                    <a:bodyPr/>
                    <a:lstStyle/>
                    <a:p>
                      <a:pPr>
                        <a:lnSpc>
                          <a:spcPct val="115000"/>
                        </a:lnSpc>
                        <a:spcAft>
                          <a:spcPts val="1000"/>
                        </a:spcAft>
                        <a:tabLst>
                          <a:tab pos="457200" algn="l"/>
                        </a:tabLst>
                      </a:pPr>
                      <a:r>
                        <a:rPr lang="fr-FR" sz="1100">
                          <a:effectLst/>
                        </a:rPr>
                        <a:t>GESTION DES FACTURES :</a:t>
                      </a:r>
                      <a:endParaRPr lang="fr-F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tc>
                  <a:txBody>
                    <a:bodyPr/>
                    <a:lstStyle/>
                    <a:p>
                      <a:pPr algn="ctr">
                        <a:lnSpc>
                          <a:spcPct val="115000"/>
                        </a:lnSpc>
                        <a:spcAft>
                          <a:spcPts val="1000"/>
                        </a:spcAft>
                        <a:tabLst>
                          <a:tab pos="457200" algn="l"/>
                        </a:tabLst>
                      </a:pPr>
                      <a:r>
                        <a:rPr lang="fr-FR" sz="1100" dirty="0">
                          <a:effectLst/>
                        </a:rPr>
                        <a:t>Page 78</a:t>
                      </a:r>
                      <a:endParaRPr lang="fr-FR"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093" marR="64093" marT="0" marB="0"/>
                </a:tc>
                <a:extLst>
                  <a:ext uri="{0D108BD9-81ED-4DB2-BD59-A6C34878D82A}">
                    <a16:rowId xmlns:a16="http://schemas.microsoft.com/office/drawing/2014/main" val="865244744"/>
                  </a:ext>
                </a:extLst>
              </a:tr>
            </a:tbl>
          </a:graphicData>
        </a:graphic>
      </p:graphicFrame>
      <p:sp>
        <p:nvSpPr>
          <p:cNvPr id="9" name="Rectangle 1">
            <a:extLst>
              <a:ext uri="{FF2B5EF4-FFF2-40B4-BE49-F238E27FC236}">
                <a16:creationId xmlns:a16="http://schemas.microsoft.com/office/drawing/2014/main" id="{A161B518-8514-4721-887F-7FC93844B8C3}"/>
              </a:ext>
            </a:extLst>
          </p:cNvPr>
          <p:cNvSpPr>
            <a:spLocks noChangeArrowheads="1"/>
          </p:cNvSpPr>
          <p:nvPr/>
        </p:nvSpPr>
        <p:spPr bwMode="auto">
          <a:xfrm>
            <a:off x="1370229" y="1145195"/>
            <a:ext cx="1489225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402869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AF9F08-1A2F-4E66-8B45-BB09EDE499FD}"/>
              </a:ext>
            </a:extLst>
          </p:cNvPr>
          <p:cNvSpPr>
            <a:spLocks noGrp="1"/>
          </p:cNvSpPr>
          <p:nvPr>
            <p:ph type="title"/>
          </p:nvPr>
        </p:nvSpPr>
        <p:spPr>
          <a:xfrm>
            <a:off x="1066800" y="642594"/>
            <a:ext cx="10058400" cy="608690"/>
          </a:xfrm>
        </p:spPr>
        <p:txBody>
          <a:bodyPr>
            <a:normAutofit/>
          </a:bodyPr>
          <a:lstStyle/>
          <a:p>
            <a:r>
              <a:rPr lang="fr-FR" sz="2800" dirty="0"/>
              <a:t>Mail reçu par le patient </a:t>
            </a:r>
            <a:r>
              <a:rPr lang="fr-FR" sz="2800" b="1" dirty="0"/>
              <a:t>quand on valide son inclusion</a:t>
            </a:r>
          </a:p>
        </p:txBody>
      </p:sp>
      <p:sp>
        <p:nvSpPr>
          <p:cNvPr id="3" name="Espace réservé de la date 2">
            <a:extLst>
              <a:ext uri="{FF2B5EF4-FFF2-40B4-BE49-F238E27FC236}">
                <a16:creationId xmlns:a16="http://schemas.microsoft.com/office/drawing/2014/main" id="{DD2A82C6-D737-44D3-AA78-85739BC03FB1}"/>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7" name="Image 6">
            <a:extLst>
              <a:ext uri="{FF2B5EF4-FFF2-40B4-BE49-F238E27FC236}">
                <a16:creationId xmlns:a16="http://schemas.microsoft.com/office/drawing/2014/main" id="{61BF986D-B07B-446F-AD6A-FDD17C0FB118}"/>
              </a:ext>
            </a:extLst>
          </p:cNvPr>
          <p:cNvPicPr/>
          <p:nvPr/>
        </p:nvPicPr>
        <p:blipFill rotWithShape="1">
          <a:blip r:embed="rId2"/>
          <a:srcRect t="18890" r="3085" b="5395"/>
          <a:stretch/>
        </p:blipFill>
        <p:spPr bwMode="auto">
          <a:xfrm>
            <a:off x="1066800" y="1251285"/>
            <a:ext cx="10058399" cy="49641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3556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7B8D3-FB70-40C5-86BC-A9B286E8F207}"/>
              </a:ext>
            </a:extLst>
          </p:cNvPr>
          <p:cNvSpPr>
            <a:spLocks noGrp="1"/>
          </p:cNvSpPr>
          <p:nvPr>
            <p:ph type="title"/>
          </p:nvPr>
        </p:nvSpPr>
        <p:spPr>
          <a:xfrm>
            <a:off x="1066800" y="642594"/>
            <a:ext cx="10058400" cy="729006"/>
          </a:xfrm>
        </p:spPr>
        <p:txBody>
          <a:bodyPr>
            <a:normAutofit fontScale="90000"/>
          </a:bodyPr>
          <a:lstStyle/>
          <a:p>
            <a:r>
              <a:rPr lang="fr-FR" sz="2800" b="1" dirty="0"/>
              <a:t>Tableau de Bord : </a:t>
            </a:r>
            <a:r>
              <a:rPr lang="fr-FR" sz="2800" dirty="0"/>
              <a:t>Suivi de vos patients inclus dans la base</a:t>
            </a:r>
          </a:p>
        </p:txBody>
      </p:sp>
      <p:sp>
        <p:nvSpPr>
          <p:cNvPr id="3" name="Espace réservé de la date 2">
            <a:extLst>
              <a:ext uri="{FF2B5EF4-FFF2-40B4-BE49-F238E27FC236}">
                <a16:creationId xmlns:a16="http://schemas.microsoft.com/office/drawing/2014/main" id="{3B3FC1E0-3102-472B-B15D-0B69B805AB22}"/>
              </a:ext>
            </a:extLst>
          </p:cNvPr>
          <p:cNvSpPr>
            <a:spLocks noGrp="1"/>
          </p:cNvSpPr>
          <p:nvPr>
            <p:ph type="dt" sz="half" idx="10"/>
          </p:nvPr>
        </p:nvSpPr>
        <p:spPr/>
        <p:txBody>
          <a:bodyPr/>
          <a:lstStyle/>
          <a:p>
            <a:pPr rtl="0"/>
            <a:fld id="{25FB4F25-64BB-460E-8192-B4AC51BA66FC}" type="datetime1">
              <a:rPr lang="fr-FR" smtClean="0"/>
              <a:t>21/11/2020</a:t>
            </a:fld>
            <a:endParaRPr lang="en-US"/>
          </a:p>
        </p:txBody>
      </p:sp>
      <p:sp>
        <p:nvSpPr>
          <p:cNvPr id="4" name="Rectangle 3">
            <a:extLst>
              <a:ext uri="{FF2B5EF4-FFF2-40B4-BE49-F238E27FC236}">
                <a16:creationId xmlns:a16="http://schemas.microsoft.com/office/drawing/2014/main" id="{AF1A1D4F-725A-43AD-B653-8AC395A8E1D0}"/>
              </a:ext>
            </a:extLst>
          </p:cNvPr>
          <p:cNvSpPr/>
          <p:nvPr/>
        </p:nvSpPr>
        <p:spPr>
          <a:xfrm>
            <a:off x="981238" y="4100937"/>
            <a:ext cx="10518559" cy="2215991"/>
          </a:xfrm>
          <a:prstGeom prst="rect">
            <a:avLst/>
          </a:prstGeom>
        </p:spPr>
        <p:txBody>
          <a:bodyPr wrap="square">
            <a:spAutoFit/>
          </a:bodyPr>
          <a:lstStyle/>
          <a:p>
            <a:pPr algn="just"/>
            <a:r>
              <a:rPr lang="fr-FR" sz="1400" b="1" u="sng" dirty="0"/>
              <a:t>En cliquant sur l’onglet « PATIENTS »  </a:t>
            </a:r>
            <a:r>
              <a:rPr lang="fr-FR" sz="1400" dirty="0"/>
              <a:t>vous pouvez visualiser la liste de tous vos patients inclus dans le programme sur votre centre.</a:t>
            </a:r>
          </a:p>
          <a:p>
            <a:pPr algn="just"/>
            <a:endParaRPr lang="fr-FR" sz="1400" dirty="0"/>
          </a:p>
          <a:p>
            <a:pPr algn="just"/>
            <a:r>
              <a:rPr lang="fr-FR" sz="1400" dirty="0"/>
              <a:t>Pour chaque patient </a:t>
            </a:r>
            <a:r>
              <a:rPr lang="fr-FR" sz="1400" b="1" dirty="0"/>
              <a:t>en cliquant sur leur nom </a:t>
            </a:r>
            <a:r>
              <a:rPr lang="fr-FR" sz="1400" dirty="0"/>
              <a:t>vous voyez apparaitre à droite son tableau de bord qui résume tous les éléments médicaux et du diagnostic éducatif qui le caractérisent. </a:t>
            </a:r>
          </a:p>
          <a:p>
            <a:pPr algn="just"/>
            <a:endParaRPr lang="fr-FR" sz="1400" dirty="0"/>
          </a:p>
          <a:p>
            <a:pPr algn="just"/>
            <a:r>
              <a:rPr lang="fr-FR" sz="1400" dirty="0"/>
              <a:t>1- La colonne « </a:t>
            </a:r>
            <a:r>
              <a:rPr lang="fr-FR" sz="1400" b="1" dirty="0"/>
              <a:t>action</a:t>
            </a:r>
            <a:r>
              <a:rPr lang="fr-FR" sz="1400" dirty="0"/>
              <a:t> » vous permet  de </a:t>
            </a:r>
            <a:r>
              <a:rPr lang="fr-FR" sz="1400" b="1" i="1" dirty="0"/>
              <a:t>supprimer, éditer ou faire changer de centre </a:t>
            </a:r>
            <a:r>
              <a:rPr lang="fr-FR" sz="1400" dirty="0"/>
              <a:t>un patient.</a:t>
            </a:r>
          </a:p>
          <a:p>
            <a:pPr algn="just"/>
            <a:r>
              <a:rPr lang="fr-FR" sz="1400" dirty="0"/>
              <a:t>2- la colonne « </a:t>
            </a:r>
            <a:r>
              <a:rPr lang="fr-FR" sz="1400" b="1" dirty="0"/>
              <a:t>statut</a:t>
            </a:r>
            <a:r>
              <a:rPr lang="fr-FR" sz="1400" dirty="0"/>
              <a:t> » affiche l’état d’avancement du patient dans le programme : </a:t>
            </a:r>
            <a:r>
              <a:rPr lang="fr-FR" sz="1400" b="1" i="1" dirty="0">
                <a:solidFill>
                  <a:srgbClr val="0070C0"/>
                </a:solidFill>
              </a:rPr>
              <a:t>pré inclusion, diagnostic, éducation, synthèse , suivi, programme terminés</a:t>
            </a:r>
          </a:p>
          <a:p>
            <a:pPr algn="just"/>
            <a:endParaRPr lang="fr-FR" sz="1200" dirty="0"/>
          </a:p>
        </p:txBody>
      </p:sp>
      <p:pic>
        <p:nvPicPr>
          <p:cNvPr id="6" name="Image 5">
            <a:extLst>
              <a:ext uri="{FF2B5EF4-FFF2-40B4-BE49-F238E27FC236}">
                <a16:creationId xmlns:a16="http://schemas.microsoft.com/office/drawing/2014/main" id="{CEC900D3-C374-4043-AD2B-3E195012883E}"/>
              </a:ext>
            </a:extLst>
          </p:cNvPr>
          <p:cNvPicPr/>
          <p:nvPr/>
        </p:nvPicPr>
        <p:blipFill rotWithShape="1">
          <a:blip r:embed="rId2"/>
          <a:srcRect b="55059"/>
          <a:stretch/>
        </p:blipFill>
        <p:spPr bwMode="auto">
          <a:xfrm>
            <a:off x="981238" y="1371600"/>
            <a:ext cx="10240039" cy="22479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0273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69C5261-6274-4C2D-A0AF-8F9CD9992930}"/>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3" name="Image 2">
            <a:extLst>
              <a:ext uri="{FF2B5EF4-FFF2-40B4-BE49-F238E27FC236}">
                <a16:creationId xmlns:a16="http://schemas.microsoft.com/office/drawing/2014/main" id="{C22F5130-DA4D-4E8A-ADC6-3B2209B6772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49861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AF9F08-1A2F-4E66-8B45-BB09EDE499FD}"/>
              </a:ext>
            </a:extLst>
          </p:cNvPr>
          <p:cNvSpPr>
            <a:spLocks noGrp="1"/>
          </p:cNvSpPr>
          <p:nvPr>
            <p:ph type="title"/>
          </p:nvPr>
        </p:nvSpPr>
        <p:spPr>
          <a:xfrm>
            <a:off x="1066800" y="642594"/>
            <a:ext cx="10058400" cy="1005840"/>
          </a:xfrm>
        </p:spPr>
        <p:txBody>
          <a:bodyPr>
            <a:normAutofit/>
          </a:bodyPr>
          <a:lstStyle/>
          <a:p>
            <a:r>
              <a:rPr lang="fr-FR" sz="2800" b="1" dirty="0"/>
              <a:t>L’auto-questionnaire</a:t>
            </a:r>
            <a:r>
              <a:rPr lang="fr-FR" sz="2800" dirty="0"/>
              <a:t> (mail obligatoire ++) reprend toutes les étapes du diagnostic éducatif.</a:t>
            </a:r>
          </a:p>
        </p:txBody>
      </p:sp>
      <p:sp>
        <p:nvSpPr>
          <p:cNvPr id="3" name="Espace réservé de la date 2">
            <a:extLst>
              <a:ext uri="{FF2B5EF4-FFF2-40B4-BE49-F238E27FC236}">
                <a16:creationId xmlns:a16="http://schemas.microsoft.com/office/drawing/2014/main" id="{DD2A82C6-D737-44D3-AA78-85739BC03FB1}"/>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5" name="Image 4">
            <a:extLst>
              <a:ext uri="{FF2B5EF4-FFF2-40B4-BE49-F238E27FC236}">
                <a16:creationId xmlns:a16="http://schemas.microsoft.com/office/drawing/2014/main" id="{B73BED4B-619F-4CA7-A207-FCFBADABB7AC}"/>
              </a:ext>
            </a:extLst>
          </p:cNvPr>
          <p:cNvPicPr/>
          <p:nvPr/>
        </p:nvPicPr>
        <p:blipFill rotWithShape="1">
          <a:blip r:embed="rId2"/>
          <a:srcRect b="29618"/>
          <a:stretch/>
        </p:blipFill>
        <p:spPr bwMode="auto">
          <a:xfrm>
            <a:off x="1066800" y="1841487"/>
            <a:ext cx="10232571" cy="43662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1284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22A4FF-27C9-409B-9EE4-8A8B66CF5B89}"/>
              </a:ext>
            </a:extLst>
          </p:cNvPr>
          <p:cNvSpPr>
            <a:spLocks noGrp="1"/>
          </p:cNvSpPr>
          <p:nvPr>
            <p:ph type="title"/>
          </p:nvPr>
        </p:nvSpPr>
        <p:spPr>
          <a:solidFill>
            <a:srgbClr val="FFFF00"/>
          </a:solidFill>
        </p:spPr>
        <p:txBody>
          <a:bodyPr>
            <a:normAutofit/>
          </a:bodyPr>
          <a:lstStyle/>
          <a:p>
            <a:r>
              <a:rPr lang="fr-FR" sz="2800" b="1" dirty="0"/>
              <a:t>7 étapes pour l’auto-questionnaire </a:t>
            </a:r>
            <a:r>
              <a:rPr lang="fr-FR" sz="2800" dirty="0"/>
              <a:t>(apparaitra dans la trame du diagnostic éducatif qui sera fait ensuite)</a:t>
            </a:r>
          </a:p>
        </p:txBody>
      </p:sp>
      <p:sp>
        <p:nvSpPr>
          <p:cNvPr id="3" name="Espace réservé de la date 2">
            <a:extLst>
              <a:ext uri="{FF2B5EF4-FFF2-40B4-BE49-F238E27FC236}">
                <a16:creationId xmlns:a16="http://schemas.microsoft.com/office/drawing/2014/main" id="{24310B3C-CF2C-402A-8D97-A2AFA1729237}"/>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4" name="Image 3">
            <a:extLst>
              <a:ext uri="{FF2B5EF4-FFF2-40B4-BE49-F238E27FC236}">
                <a16:creationId xmlns:a16="http://schemas.microsoft.com/office/drawing/2014/main" id="{4C5C214B-24B3-4CC7-B501-46DEBD4FA584}"/>
              </a:ext>
            </a:extLst>
          </p:cNvPr>
          <p:cNvPicPr/>
          <p:nvPr/>
        </p:nvPicPr>
        <p:blipFill rotWithShape="1">
          <a:blip r:embed="rId2"/>
          <a:srcRect b="56125"/>
          <a:stretch/>
        </p:blipFill>
        <p:spPr bwMode="auto">
          <a:xfrm>
            <a:off x="1066800" y="2564842"/>
            <a:ext cx="10058400" cy="29195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8688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F53A9F7-F59D-4FFF-9401-D33DB0331624}"/>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4" name="Image 3">
            <a:extLst>
              <a:ext uri="{FF2B5EF4-FFF2-40B4-BE49-F238E27FC236}">
                <a16:creationId xmlns:a16="http://schemas.microsoft.com/office/drawing/2014/main" id="{9B50993F-6D21-4215-B73C-459A0FA3B8C2}"/>
              </a:ext>
            </a:extLst>
          </p:cNvPr>
          <p:cNvPicPr/>
          <p:nvPr/>
        </p:nvPicPr>
        <p:blipFill rotWithShape="1">
          <a:blip r:embed="rId2"/>
          <a:srcRect b="51860"/>
          <a:stretch/>
        </p:blipFill>
        <p:spPr bwMode="auto">
          <a:xfrm>
            <a:off x="1043609" y="2225040"/>
            <a:ext cx="10336695" cy="2407920"/>
          </a:xfrm>
          <a:prstGeom prst="rect">
            <a:avLst/>
          </a:prstGeom>
          <a:ln>
            <a:noFill/>
          </a:ln>
          <a:extLst>
            <a:ext uri="{53640926-AAD7-44D8-BBD7-CCE9431645EC}">
              <a14:shadowObscured xmlns:a14="http://schemas.microsoft.com/office/drawing/2010/main"/>
            </a:ext>
          </a:extLst>
        </p:spPr>
      </p:pic>
      <p:sp>
        <p:nvSpPr>
          <p:cNvPr id="5" name="Ellipse 4">
            <a:extLst>
              <a:ext uri="{FF2B5EF4-FFF2-40B4-BE49-F238E27FC236}">
                <a16:creationId xmlns:a16="http://schemas.microsoft.com/office/drawing/2014/main" id="{55E10B19-AB0E-4C74-8B14-61FB021FCC3B}"/>
              </a:ext>
            </a:extLst>
          </p:cNvPr>
          <p:cNvSpPr/>
          <p:nvPr/>
        </p:nvSpPr>
        <p:spPr>
          <a:xfrm>
            <a:off x="4581939" y="4174435"/>
            <a:ext cx="1749287" cy="28823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22507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407A7A9-1849-44E3-8F6C-3C2C38E2AF24}"/>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3" name="Image 2">
            <a:extLst>
              <a:ext uri="{FF2B5EF4-FFF2-40B4-BE49-F238E27FC236}">
                <a16:creationId xmlns:a16="http://schemas.microsoft.com/office/drawing/2014/main" id="{A39E1758-2FF1-4373-B5D6-33C4AF858F02}"/>
              </a:ext>
            </a:extLst>
          </p:cNvPr>
          <p:cNvPicPr>
            <a:picLocks noChangeAspect="1"/>
          </p:cNvPicPr>
          <p:nvPr/>
        </p:nvPicPr>
        <p:blipFill>
          <a:blip r:embed="rId2"/>
          <a:stretch>
            <a:fillRect/>
          </a:stretch>
        </p:blipFill>
        <p:spPr>
          <a:xfrm>
            <a:off x="1473200" y="1158301"/>
            <a:ext cx="9245600" cy="5200650"/>
          </a:xfrm>
          <a:prstGeom prst="rect">
            <a:avLst/>
          </a:prstGeom>
        </p:spPr>
      </p:pic>
      <p:sp>
        <p:nvSpPr>
          <p:cNvPr id="5" name="Titre 1">
            <a:extLst>
              <a:ext uri="{FF2B5EF4-FFF2-40B4-BE49-F238E27FC236}">
                <a16:creationId xmlns:a16="http://schemas.microsoft.com/office/drawing/2014/main" id="{ADFC3490-D308-49F0-B4C4-111420245389}"/>
              </a:ext>
            </a:extLst>
          </p:cNvPr>
          <p:cNvSpPr txBox="1">
            <a:spLocks/>
          </p:cNvSpPr>
          <p:nvPr/>
        </p:nvSpPr>
        <p:spPr>
          <a:xfrm>
            <a:off x="1000125" y="499049"/>
            <a:ext cx="1019175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800" b="1" dirty="0"/>
              <a:t>Inscription </a:t>
            </a:r>
            <a:r>
              <a:rPr lang="fr-FR" sz="2800" dirty="0"/>
              <a:t>du patient dans le programme:</a:t>
            </a:r>
          </a:p>
        </p:txBody>
      </p:sp>
    </p:spTree>
    <p:extLst>
      <p:ext uri="{BB962C8B-B14F-4D97-AF65-F5344CB8AC3E}">
        <p14:creationId xmlns:p14="http://schemas.microsoft.com/office/powerpoint/2010/main" val="1482901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80858CA-1A21-4983-8CAF-FA68B55EF61E}"/>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3" name="Titre 1">
            <a:extLst>
              <a:ext uri="{FF2B5EF4-FFF2-40B4-BE49-F238E27FC236}">
                <a16:creationId xmlns:a16="http://schemas.microsoft.com/office/drawing/2014/main" id="{4D8D9367-63F5-434D-ABBA-D72FF3090839}"/>
              </a:ext>
            </a:extLst>
          </p:cNvPr>
          <p:cNvSpPr txBox="1">
            <a:spLocks/>
          </p:cNvSpPr>
          <p:nvPr/>
        </p:nvSpPr>
        <p:spPr>
          <a:xfrm>
            <a:off x="1066800" y="570244"/>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800" b="1" dirty="0"/>
              <a:t>Validation de l’inclusion </a:t>
            </a:r>
            <a:r>
              <a:rPr lang="fr-FR" sz="2800" dirty="0"/>
              <a:t>du patient dans le programme:</a:t>
            </a:r>
          </a:p>
        </p:txBody>
      </p:sp>
      <p:pic>
        <p:nvPicPr>
          <p:cNvPr id="6" name="Image 5">
            <a:extLst>
              <a:ext uri="{FF2B5EF4-FFF2-40B4-BE49-F238E27FC236}">
                <a16:creationId xmlns:a16="http://schemas.microsoft.com/office/drawing/2014/main" id="{EB3158E2-C74D-4AAC-AB82-D6C19C668973}"/>
              </a:ext>
            </a:extLst>
          </p:cNvPr>
          <p:cNvPicPr/>
          <p:nvPr/>
        </p:nvPicPr>
        <p:blipFill>
          <a:blip r:embed="rId2"/>
          <a:stretch>
            <a:fillRect/>
          </a:stretch>
        </p:blipFill>
        <p:spPr>
          <a:xfrm>
            <a:off x="1260613" y="1216025"/>
            <a:ext cx="9670774" cy="5001895"/>
          </a:xfrm>
          <a:prstGeom prst="rect">
            <a:avLst/>
          </a:prstGeom>
        </p:spPr>
      </p:pic>
    </p:spTree>
    <p:extLst>
      <p:ext uri="{BB962C8B-B14F-4D97-AF65-F5344CB8AC3E}">
        <p14:creationId xmlns:p14="http://schemas.microsoft.com/office/powerpoint/2010/main" val="2197160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80858CA-1A21-4983-8CAF-FA68B55EF61E}"/>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3" name="Titre 1">
            <a:extLst>
              <a:ext uri="{FF2B5EF4-FFF2-40B4-BE49-F238E27FC236}">
                <a16:creationId xmlns:a16="http://schemas.microsoft.com/office/drawing/2014/main" id="{4D8D9367-63F5-434D-ABBA-D72FF3090839}"/>
              </a:ext>
            </a:extLst>
          </p:cNvPr>
          <p:cNvSpPr txBox="1">
            <a:spLocks/>
          </p:cNvSpPr>
          <p:nvPr/>
        </p:nvSpPr>
        <p:spPr>
          <a:xfrm>
            <a:off x="1066800" y="642594"/>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800" b="1" dirty="0"/>
              <a:t>Validation de l’inclusion </a:t>
            </a:r>
            <a:r>
              <a:rPr lang="fr-FR" sz="2800" dirty="0"/>
              <a:t>du patient dans le programme:</a:t>
            </a:r>
          </a:p>
        </p:txBody>
      </p:sp>
      <p:pic>
        <p:nvPicPr>
          <p:cNvPr id="6" name="Image 5">
            <a:extLst>
              <a:ext uri="{FF2B5EF4-FFF2-40B4-BE49-F238E27FC236}">
                <a16:creationId xmlns:a16="http://schemas.microsoft.com/office/drawing/2014/main" id="{A151FA5F-CF3A-4542-966B-C99A74902AD4}"/>
              </a:ext>
            </a:extLst>
          </p:cNvPr>
          <p:cNvPicPr/>
          <p:nvPr/>
        </p:nvPicPr>
        <p:blipFill>
          <a:blip r:embed="rId2"/>
          <a:stretch>
            <a:fillRect/>
          </a:stretch>
        </p:blipFill>
        <p:spPr>
          <a:xfrm>
            <a:off x="1122947" y="1398905"/>
            <a:ext cx="9866243" cy="5001895"/>
          </a:xfrm>
          <a:prstGeom prst="rect">
            <a:avLst/>
          </a:prstGeom>
        </p:spPr>
      </p:pic>
      <p:sp>
        <p:nvSpPr>
          <p:cNvPr id="4" name="ZoneTexte 3"/>
          <p:cNvSpPr txBox="1"/>
          <p:nvPr/>
        </p:nvSpPr>
        <p:spPr>
          <a:xfrm>
            <a:off x="9078441" y="4885622"/>
            <a:ext cx="1632857" cy="923330"/>
          </a:xfrm>
          <a:prstGeom prst="rect">
            <a:avLst/>
          </a:prstGeom>
          <a:solidFill>
            <a:srgbClr val="FF0000"/>
          </a:solidFill>
        </p:spPr>
        <p:txBody>
          <a:bodyPr wrap="square" rtlCol="0">
            <a:spAutoFit/>
          </a:bodyPr>
          <a:lstStyle/>
          <a:p>
            <a:pPr algn="ctr"/>
            <a:r>
              <a:rPr lang="fr-FR" b="1" dirty="0">
                <a:solidFill>
                  <a:schemeClr val="bg1"/>
                </a:solidFill>
              </a:rPr>
              <a:t>Préciser le nom du centre </a:t>
            </a:r>
          </a:p>
        </p:txBody>
      </p:sp>
    </p:spTree>
    <p:extLst>
      <p:ext uri="{BB962C8B-B14F-4D97-AF65-F5344CB8AC3E}">
        <p14:creationId xmlns:p14="http://schemas.microsoft.com/office/powerpoint/2010/main" val="4285962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C38E726-D4C7-4B70-A2A3-BA0E4020BEF9}"/>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4" name="Image 3">
            <a:extLst>
              <a:ext uri="{FF2B5EF4-FFF2-40B4-BE49-F238E27FC236}">
                <a16:creationId xmlns:a16="http://schemas.microsoft.com/office/drawing/2014/main" id="{8FCC0F0D-A249-493A-BB04-57EA6AC66FDB}"/>
              </a:ext>
            </a:extLst>
          </p:cNvPr>
          <p:cNvPicPr/>
          <p:nvPr/>
        </p:nvPicPr>
        <p:blipFill>
          <a:blip r:embed="rId2"/>
          <a:stretch>
            <a:fillRect/>
          </a:stretch>
        </p:blipFill>
        <p:spPr>
          <a:xfrm>
            <a:off x="1261057" y="1216025"/>
            <a:ext cx="9829800" cy="5001895"/>
          </a:xfrm>
          <a:prstGeom prst="rect">
            <a:avLst/>
          </a:prstGeom>
        </p:spPr>
      </p:pic>
      <p:sp>
        <p:nvSpPr>
          <p:cNvPr id="5" name="Titre 1">
            <a:extLst>
              <a:ext uri="{FF2B5EF4-FFF2-40B4-BE49-F238E27FC236}">
                <a16:creationId xmlns:a16="http://schemas.microsoft.com/office/drawing/2014/main" id="{79A0AB83-979B-4E07-851B-B3CC6EA51C04}"/>
              </a:ext>
            </a:extLst>
          </p:cNvPr>
          <p:cNvSpPr txBox="1">
            <a:spLocks/>
          </p:cNvSpPr>
          <p:nvPr/>
        </p:nvSpPr>
        <p:spPr>
          <a:xfrm>
            <a:off x="1032457" y="528446"/>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800" b="1" dirty="0"/>
              <a:t>Validation de l’inclusion </a:t>
            </a:r>
            <a:r>
              <a:rPr lang="fr-FR" sz="2800" dirty="0"/>
              <a:t>du patient dans le programme:</a:t>
            </a:r>
          </a:p>
        </p:txBody>
      </p:sp>
    </p:spTree>
    <p:extLst>
      <p:ext uri="{BB962C8B-B14F-4D97-AF65-F5344CB8AC3E}">
        <p14:creationId xmlns:p14="http://schemas.microsoft.com/office/powerpoint/2010/main" val="541209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801C27-684D-4D6F-A470-A38B121EC4B4}"/>
              </a:ext>
            </a:extLst>
          </p:cNvPr>
          <p:cNvSpPr>
            <a:spLocks noGrp="1"/>
          </p:cNvSpPr>
          <p:nvPr>
            <p:ph type="title"/>
          </p:nvPr>
        </p:nvSpPr>
        <p:spPr>
          <a:xfrm>
            <a:off x="1066800" y="606499"/>
            <a:ext cx="10058400" cy="656817"/>
          </a:xfrm>
        </p:spPr>
        <p:txBody>
          <a:bodyPr>
            <a:normAutofit/>
          </a:bodyPr>
          <a:lstStyle/>
          <a:p>
            <a:r>
              <a:rPr lang="fr-FR" sz="2800" dirty="0"/>
              <a:t>Présentation de votre nouveau PRETCARDIO@2020</a:t>
            </a:r>
          </a:p>
        </p:txBody>
      </p:sp>
      <p:sp>
        <p:nvSpPr>
          <p:cNvPr id="3" name="Espace réservé de la date 2">
            <a:extLst>
              <a:ext uri="{FF2B5EF4-FFF2-40B4-BE49-F238E27FC236}">
                <a16:creationId xmlns:a16="http://schemas.microsoft.com/office/drawing/2014/main" id="{19614D66-9E52-4B9C-8ED1-DD091F1E2172}"/>
              </a:ext>
            </a:extLst>
          </p:cNvPr>
          <p:cNvSpPr>
            <a:spLocks noGrp="1"/>
          </p:cNvSpPr>
          <p:nvPr>
            <p:ph type="dt" sz="half" idx="10"/>
          </p:nvPr>
        </p:nvSpPr>
        <p:spPr/>
        <p:txBody>
          <a:bodyPr/>
          <a:lstStyle/>
          <a:p>
            <a:pPr rtl="0"/>
            <a:fld id="{25FB4F25-64BB-460E-8192-B4AC51BA66FC}" type="datetime1">
              <a:rPr lang="fr-FR" smtClean="0"/>
              <a:t>21/11/2020</a:t>
            </a:fld>
            <a:endParaRPr lang="en-US"/>
          </a:p>
        </p:txBody>
      </p:sp>
      <p:sp>
        <p:nvSpPr>
          <p:cNvPr id="4" name="Rectangle 3">
            <a:extLst>
              <a:ext uri="{FF2B5EF4-FFF2-40B4-BE49-F238E27FC236}">
                <a16:creationId xmlns:a16="http://schemas.microsoft.com/office/drawing/2014/main" id="{DF7B4DA6-4EC9-428E-8585-C361DE09F93B}"/>
              </a:ext>
            </a:extLst>
          </p:cNvPr>
          <p:cNvSpPr/>
          <p:nvPr/>
        </p:nvSpPr>
        <p:spPr>
          <a:xfrm>
            <a:off x="946484" y="1510725"/>
            <a:ext cx="10518559" cy="4524315"/>
          </a:xfrm>
          <a:prstGeom prst="rect">
            <a:avLst/>
          </a:prstGeom>
        </p:spPr>
        <p:txBody>
          <a:bodyPr wrap="square">
            <a:spAutoFit/>
          </a:bodyPr>
          <a:lstStyle/>
          <a:p>
            <a:pPr algn="just"/>
            <a:r>
              <a:rPr lang="fr-FR" sz="1200" dirty="0"/>
              <a:t>Notre nouvel outil  de plateforme numérique pour l'éducation thérapeutique en cardiologie est finalisé et hébergé sur des serveurs sécurisés et nous vous proposons </a:t>
            </a:r>
            <a:r>
              <a:rPr lang="fr-FR" sz="1200" b="1" dirty="0"/>
              <a:t>de le tester sur le dernier trimestre 2020 </a:t>
            </a:r>
            <a:r>
              <a:rPr lang="fr-FR" sz="1200" dirty="0"/>
              <a:t>pour une mise en fonction définitive </a:t>
            </a:r>
            <a:r>
              <a:rPr lang="fr-FR" sz="1200" b="1" u="sng" dirty="0">
                <a:solidFill>
                  <a:srgbClr val="FF0000"/>
                </a:solidFill>
              </a:rPr>
              <a:t>au 01/01/2021</a:t>
            </a:r>
            <a:r>
              <a:rPr lang="fr-FR" sz="1200" dirty="0"/>
              <a:t>.</a:t>
            </a:r>
          </a:p>
          <a:p>
            <a:pPr algn="just"/>
            <a:endParaRPr lang="fr-FR" sz="1200" dirty="0"/>
          </a:p>
          <a:p>
            <a:pPr algn="just"/>
            <a:r>
              <a:rPr lang="fr-FR" sz="1200" dirty="0"/>
              <a:t>L'adresse de connexion en mode </a:t>
            </a:r>
            <a:r>
              <a:rPr lang="fr-FR" sz="1200" b="1" dirty="0"/>
              <a:t>coordinateur </a:t>
            </a:r>
            <a:r>
              <a:rPr lang="fr-FR" sz="1200" dirty="0"/>
              <a:t>de votre centre est </a:t>
            </a:r>
            <a:r>
              <a:rPr lang="fr-FR" sz="1200" b="1" dirty="0"/>
              <a:t>: </a:t>
            </a:r>
            <a:r>
              <a:rPr lang="fr-FR" sz="1200" b="1" dirty="0">
                <a:hlinkClick r:id="rId2"/>
              </a:rPr>
              <a:t>https://pret.apetcardiooccitanie.fr/</a:t>
            </a:r>
            <a:endParaRPr lang="fr-FR" sz="1200" b="1" dirty="0"/>
          </a:p>
          <a:p>
            <a:pPr algn="just"/>
            <a:endParaRPr lang="fr-FR" sz="1200" dirty="0"/>
          </a:p>
          <a:p>
            <a:pPr algn="just"/>
            <a:r>
              <a:rPr lang="fr-FR" sz="1200" dirty="0"/>
              <a:t>Vous disposerez chacun </a:t>
            </a:r>
            <a:r>
              <a:rPr lang="fr-FR" sz="1200" b="1" dirty="0"/>
              <a:t>d’un identifiant et d'un mot de passe pour vous loguer à votre session </a:t>
            </a:r>
            <a:r>
              <a:rPr lang="fr-FR" sz="1200" dirty="0"/>
              <a:t>ce qui rendra plus facile le suivi ultérieur. Vous pouvez créer cet identifiant et ce mot de passe dans le module « gestion du personnel » (voir diapos 6-7-8)</a:t>
            </a:r>
          </a:p>
          <a:p>
            <a:pPr algn="just"/>
            <a:endParaRPr lang="fr-FR" sz="1200" dirty="0"/>
          </a:p>
          <a:p>
            <a:pPr algn="just"/>
            <a:r>
              <a:rPr lang="fr-FR" sz="1200" dirty="0"/>
              <a:t>L'outil se veut convivial, facile à utiliser, et nous pensons avoir réglé tous les problèmes qui se sont présentés à nous lors de la mise en place de la version bêta.</a:t>
            </a:r>
          </a:p>
          <a:p>
            <a:pPr algn="just"/>
            <a:endParaRPr lang="fr-FR" sz="1200" dirty="0"/>
          </a:p>
          <a:p>
            <a:pPr algn="just"/>
            <a:r>
              <a:rPr lang="fr-FR" sz="1200" dirty="0"/>
              <a:t>Nous utiliserons tous la nouvelle plateforme </a:t>
            </a:r>
            <a:r>
              <a:rPr lang="fr-FR" sz="1200" b="1" dirty="0"/>
              <a:t>de façon définitive </a:t>
            </a:r>
            <a:r>
              <a:rPr lang="fr-FR" sz="1200" b="1" u="sng" dirty="0">
                <a:solidFill>
                  <a:srgbClr val="FF0000"/>
                </a:solidFill>
              </a:rPr>
              <a:t>à partir du 01</a:t>
            </a:r>
            <a:r>
              <a:rPr lang="fr-FR" sz="1200" b="1" u="sng" baseline="30000" dirty="0">
                <a:solidFill>
                  <a:srgbClr val="FF0000"/>
                </a:solidFill>
              </a:rPr>
              <a:t>er</a:t>
            </a:r>
            <a:r>
              <a:rPr lang="fr-FR" sz="1200" b="1" u="sng" dirty="0">
                <a:solidFill>
                  <a:srgbClr val="FF0000"/>
                </a:solidFill>
              </a:rPr>
              <a:t> Janvier 2021 </a:t>
            </a:r>
            <a:r>
              <a:rPr lang="fr-FR" sz="1200" dirty="0"/>
              <a:t>et d'ici là nous vous engageons à inclure des patients pour vous familiariser avec l'outil. En particulier n'hésitez pas avec un binôme, à tester le mode de la </a:t>
            </a:r>
            <a:r>
              <a:rPr lang="fr-FR" sz="1200" b="1" dirty="0"/>
              <a:t>visioconférence</a:t>
            </a:r>
            <a:r>
              <a:rPr lang="fr-FR" sz="1200" dirty="0"/>
              <a:t> pour le </a:t>
            </a:r>
            <a:r>
              <a:rPr lang="fr-FR" sz="1200" b="1" dirty="0"/>
              <a:t>diagnostic éducatif </a:t>
            </a:r>
            <a:r>
              <a:rPr lang="fr-FR" sz="1200" dirty="0"/>
              <a:t>vous verrez que c'est très pratique !. En cette période de post-confinement certains d'entre vous ont déjà expérimenté la téléconsultation.</a:t>
            </a:r>
          </a:p>
          <a:p>
            <a:pPr algn="just"/>
            <a:endParaRPr lang="fr-FR" sz="1200" dirty="0"/>
          </a:p>
          <a:p>
            <a:pPr algn="just"/>
            <a:r>
              <a:rPr lang="fr-FR" sz="1200" dirty="0"/>
              <a:t>Pour chaque centre, a été créé </a:t>
            </a:r>
            <a:r>
              <a:rPr lang="fr-FR" sz="1200" b="1" dirty="0"/>
              <a:t>une adresse spécifique avec le nom de domaine @apetcardiooccitanie.fr </a:t>
            </a:r>
            <a:r>
              <a:rPr lang="fr-FR" sz="1200" dirty="0"/>
              <a:t>. Vous me signalerez vers quelle adresse vous souhaitez que cette adresse « générique » soit redirigée.</a:t>
            </a:r>
          </a:p>
          <a:p>
            <a:pPr algn="just"/>
            <a:endParaRPr lang="fr-FR" sz="1200" dirty="0"/>
          </a:p>
          <a:p>
            <a:pPr algn="just"/>
            <a:r>
              <a:rPr lang="fr-FR" sz="1200" dirty="0"/>
              <a:t>Merci de nous faire remonter vos remarques et suggestion car il existe encore une certaine marge de manœuvre pour des modifications éventuelles sachant qu'il y a un peu plus de « rigidité » avec les développeurs informatiques  que ce que nous avons connu dans le passé.</a:t>
            </a:r>
          </a:p>
          <a:p>
            <a:pPr algn="just"/>
            <a:endParaRPr lang="fr-FR" sz="1200" dirty="0"/>
          </a:p>
          <a:p>
            <a:pPr algn="just"/>
            <a:r>
              <a:rPr lang="fr-FR" sz="1200" dirty="0"/>
              <a:t>Bons tests. Cordialement </a:t>
            </a:r>
          </a:p>
          <a:p>
            <a:pPr algn="r"/>
            <a:r>
              <a:rPr lang="fr-FR" sz="1200" b="1" dirty="0"/>
              <a:t>Jean-Philippe LABARRE</a:t>
            </a:r>
          </a:p>
        </p:txBody>
      </p:sp>
    </p:spTree>
    <p:extLst>
      <p:ext uri="{BB962C8B-B14F-4D97-AF65-F5344CB8AC3E}">
        <p14:creationId xmlns:p14="http://schemas.microsoft.com/office/powerpoint/2010/main" val="2491846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C38E726-D4C7-4B70-A2A3-BA0E4020BEF9}"/>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5" name="Titre 1">
            <a:extLst>
              <a:ext uri="{FF2B5EF4-FFF2-40B4-BE49-F238E27FC236}">
                <a16:creationId xmlns:a16="http://schemas.microsoft.com/office/drawing/2014/main" id="{79A0AB83-979B-4E07-851B-B3CC6EA51C04}"/>
              </a:ext>
            </a:extLst>
          </p:cNvPr>
          <p:cNvSpPr txBox="1">
            <a:spLocks/>
          </p:cNvSpPr>
          <p:nvPr/>
        </p:nvSpPr>
        <p:spPr>
          <a:xfrm>
            <a:off x="1212574" y="497903"/>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800" b="1" dirty="0"/>
              <a:t>Validation de l’inclusion </a:t>
            </a:r>
            <a:r>
              <a:rPr lang="fr-FR" sz="2800" dirty="0"/>
              <a:t>du patient dans le programme:</a:t>
            </a:r>
          </a:p>
        </p:txBody>
      </p:sp>
      <p:pic>
        <p:nvPicPr>
          <p:cNvPr id="6" name="Image 5">
            <a:extLst>
              <a:ext uri="{FF2B5EF4-FFF2-40B4-BE49-F238E27FC236}">
                <a16:creationId xmlns:a16="http://schemas.microsoft.com/office/drawing/2014/main" id="{8A886417-1E21-43A3-B114-4A0DFA4878FB}"/>
              </a:ext>
            </a:extLst>
          </p:cNvPr>
          <p:cNvPicPr/>
          <p:nvPr/>
        </p:nvPicPr>
        <p:blipFill>
          <a:blip r:embed="rId2"/>
          <a:stretch>
            <a:fillRect/>
          </a:stretch>
        </p:blipFill>
        <p:spPr>
          <a:xfrm>
            <a:off x="1212574" y="1172816"/>
            <a:ext cx="10058400" cy="5001895"/>
          </a:xfrm>
          <a:prstGeom prst="rect">
            <a:avLst/>
          </a:prstGeom>
        </p:spPr>
      </p:pic>
      <p:sp>
        <p:nvSpPr>
          <p:cNvPr id="3" name="Rectangle : coins arrondis 2">
            <a:extLst>
              <a:ext uri="{FF2B5EF4-FFF2-40B4-BE49-F238E27FC236}">
                <a16:creationId xmlns:a16="http://schemas.microsoft.com/office/drawing/2014/main" id="{F45877C1-167B-41B6-9632-9E012340833E}"/>
              </a:ext>
            </a:extLst>
          </p:cNvPr>
          <p:cNvSpPr/>
          <p:nvPr/>
        </p:nvSpPr>
        <p:spPr>
          <a:xfrm>
            <a:off x="5923722" y="1540565"/>
            <a:ext cx="914400" cy="25841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A592953D-0FA7-4B56-9AD6-FA1AB7F89679}"/>
              </a:ext>
            </a:extLst>
          </p:cNvPr>
          <p:cNvSpPr/>
          <p:nvPr/>
        </p:nvSpPr>
        <p:spPr>
          <a:xfrm>
            <a:off x="7484166" y="1703040"/>
            <a:ext cx="2665673" cy="1064223"/>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Le BNP et le NTPROBNP doivent obligatoirement être renseignés </a:t>
            </a:r>
          </a:p>
          <a:p>
            <a:pPr algn="ctr"/>
            <a:r>
              <a:rPr lang="fr-FR" sz="1200" b="1" dirty="0">
                <a:solidFill>
                  <a:schemeClr val="bg1"/>
                </a:solidFill>
              </a:rPr>
              <a:t>(le NTPROBNP = 7 fois le BNP)</a:t>
            </a:r>
          </a:p>
        </p:txBody>
      </p:sp>
    </p:spTree>
    <p:extLst>
      <p:ext uri="{BB962C8B-B14F-4D97-AF65-F5344CB8AC3E}">
        <p14:creationId xmlns:p14="http://schemas.microsoft.com/office/powerpoint/2010/main" val="3648440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C38E726-D4C7-4B70-A2A3-BA0E4020BEF9}"/>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5" name="Titre 1">
            <a:extLst>
              <a:ext uri="{FF2B5EF4-FFF2-40B4-BE49-F238E27FC236}">
                <a16:creationId xmlns:a16="http://schemas.microsoft.com/office/drawing/2014/main" id="{79A0AB83-979B-4E07-851B-B3CC6EA51C04}"/>
              </a:ext>
            </a:extLst>
          </p:cNvPr>
          <p:cNvSpPr txBox="1">
            <a:spLocks/>
          </p:cNvSpPr>
          <p:nvPr/>
        </p:nvSpPr>
        <p:spPr>
          <a:xfrm>
            <a:off x="1066800" y="550366"/>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800" b="1" dirty="0"/>
              <a:t>Validation de l’inclusion </a:t>
            </a:r>
            <a:r>
              <a:rPr lang="fr-FR" sz="2800" dirty="0"/>
              <a:t>du patient dans le programme:</a:t>
            </a:r>
          </a:p>
        </p:txBody>
      </p:sp>
      <p:pic>
        <p:nvPicPr>
          <p:cNvPr id="6" name="Image 5">
            <a:extLst>
              <a:ext uri="{FF2B5EF4-FFF2-40B4-BE49-F238E27FC236}">
                <a16:creationId xmlns:a16="http://schemas.microsoft.com/office/drawing/2014/main" id="{D28EE2EA-DA96-4DDF-A3BD-7C2EE27AC531}"/>
              </a:ext>
            </a:extLst>
          </p:cNvPr>
          <p:cNvPicPr/>
          <p:nvPr/>
        </p:nvPicPr>
        <p:blipFill>
          <a:blip r:embed="rId2"/>
          <a:stretch>
            <a:fillRect/>
          </a:stretch>
        </p:blipFill>
        <p:spPr>
          <a:xfrm>
            <a:off x="1157908" y="1216025"/>
            <a:ext cx="9876183" cy="5001895"/>
          </a:xfrm>
          <a:prstGeom prst="rect">
            <a:avLst/>
          </a:prstGeom>
        </p:spPr>
      </p:pic>
    </p:spTree>
    <p:extLst>
      <p:ext uri="{BB962C8B-B14F-4D97-AF65-F5344CB8AC3E}">
        <p14:creationId xmlns:p14="http://schemas.microsoft.com/office/powerpoint/2010/main" val="924490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136C3A9-E50F-4213-A9B7-18E62E7F96F9}"/>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3" name="Image 2">
            <a:extLst>
              <a:ext uri="{FF2B5EF4-FFF2-40B4-BE49-F238E27FC236}">
                <a16:creationId xmlns:a16="http://schemas.microsoft.com/office/drawing/2014/main" id="{B666753B-03E4-491B-AAE3-2DB04C0C85E2}"/>
              </a:ext>
            </a:extLst>
          </p:cNvPr>
          <p:cNvPicPr/>
          <p:nvPr/>
        </p:nvPicPr>
        <p:blipFill rotWithShape="1">
          <a:blip r:embed="rId2"/>
          <a:srcRect b="14689"/>
          <a:stretch/>
        </p:blipFill>
        <p:spPr bwMode="auto">
          <a:xfrm>
            <a:off x="1182757" y="1295400"/>
            <a:ext cx="10058400" cy="4668078"/>
          </a:xfrm>
          <a:prstGeom prst="rect">
            <a:avLst/>
          </a:prstGeom>
          <a:ln>
            <a:noFill/>
          </a:ln>
          <a:extLst>
            <a:ext uri="{53640926-AAD7-44D8-BBD7-CCE9431645EC}">
              <a14:shadowObscured xmlns:a14="http://schemas.microsoft.com/office/drawing/2010/main"/>
            </a:ext>
          </a:extLst>
        </p:spPr>
      </p:pic>
      <p:sp>
        <p:nvSpPr>
          <p:cNvPr id="4" name="Titre 1">
            <a:extLst>
              <a:ext uri="{FF2B5EF4-FFF2-40B4-BE49-F238E27FC236}">
                <a16:creationId xmlns:a16="http://schemas.microsoft.com/office/drawing/2014/main" id="{8A818838-194D-4BAB-8176-F3C5AE7FD7B0}"/>
              </a:ext>
            </a:extLst>
          </p:cNvPr>
          <p:cNvSpPr txBox="1">
            <a:spLocks/>
          </p:cNvSpPr>
          <p:nvPr/>
        </p:nvSpPr>
        <p:spPr>
          <a:xfrm>
            <a:off x="1182757" y="464285"/>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800" dirty="0"/>
              <a:t>Le patient inclus passe au statut « </a:t>
            </a:r>
            <a:r>
              <a:rPr lang="fr-FR" sz="2800" b="1" dirty="0"/>
              <a:t>Diagnostic</a:t>
            </a:r>
            <a:r>
              <a:rPr lang="fr-FR" sz="2800" dirty="0"/>
              <a:t> »:</a:t>
            </a:r>
          </a:p>
        </p:txBody>
      </p:sp>
      <p:sp>
        <p:nvSpPr>
          <p:cNvPr id="5" name="Ellipse 4">
            <a:extLst>
              <a:ext uri="{FF2B5EF4-FFF2-40B4-BE49-F238E27FC236}">
                <a16:creationId xmlns:a16="http://schemas.microsoft.com/office/drawing/2014/main" id="{0EAE3B26-9E36-428B-81C1-9FB80E265A40}"/>
              </a:ext>
            </a:extLst>
          </p:cNvPr>
          <p:cNvSpPr/>
          <p:nvPr/>
        </p:nvSpPr>
        <p:spPr>
          <a:xfrm>
            <a:off x="3289852" y="2683565"/>
            <a:ext cx="586409" cy="278296"/>
          </a:xfrm>
          <a:prstGeom prst="ellipse">
            <a:avLst/>
          </a:prstGeom>
          <a:noFill/>
          <a:ln w="25400">
            <a:solidFill>
              <a:srgbClr val="F0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89359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7CC929C-F36E-49C4-AADC-B3C0C94A00DE}"/>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3" name="Titre 1">
            <a:extLst>
              <a:ext uri="{FF2B5EF4-FFF2-40B4-BE49-F238E27FC236}">
                <a16:creationId xmlns:a16="http://schemas.microsoft.com/office/drawing/2014/main" id="{47EBFC90-6811-4981-B4F3-DF0D2BC80415}"/>
              </a:ext>
            </a:extLst>
          </p:cNvPr>
          <p:cNvSpPr txBox="1">
            <a:spLocks/>
          </p:cNvSpPr>
          <p:nvPr/>
        </p:nvSpPr>
        <p:spPr>
          <a:xfrm>
            <a:off x="1066800" y="612189"/>
            <a:ext cx="9821779"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b="1" dirty="0"/>
              <a:t>Aide de l’auto-questionnaire au diagnostic éducatif</a:t>
            </a:r>
          </a:p>
        </p:txBody>
      </p:sp>
      <p:sp>
        <p:nvSpPr>
          <p:cNvPr id="4" name="Rectangle 3">
            <a:extLst>
              <a:ext uri="{FF2B5EF4-FFF2-40B4-BE49-F238E27FC236}">
                <a16:creationId xmlns:a16="http://schemas.microsoft.com/office/drawing/2014/main" id="{E1AB3C2C-22E7-4114-84BC-7A918068346A}"/>
              </a:ext>
            </a:extLst>
          </p:cNvPr>
          <p:cNvSpPr/>
          <p:nvPr/>
        </p:nvSpPr>
        <p:spPr>
          <a:xfrm>
            <a:off x="1066800" y="1226143"/>
            <a:ext cx="10518559" cy="1077218"/>
          </a:xfrm>
          <a:prstGeom prst="rect">
            <a:avLst/>
          </a:prstGeom>
        </p:spPr>
        <p:txBody>
          <a:bodyPr wrap="square">
            <a:spAutoFit/>
          </a:bodyPr>
          <a:lstStyle/>
          <a:p>
            <a:pPr algn="just"/>
            <a:r>
              <a:rPr lang="fr-FR" sz="1600" dirty="0"/>
              <a:t>N’est bien évidemment adressé aux patients </a:t>
            </a:r>
            <a:r>
              <a:rPr lang="fr-FR" sz="1600" b="1" u="sng" dirty="0"/>
              <a:t>que s’ils ont un mail.</a:t>
            </a:r>
          </a:p>
          <a:p>
            <a:pPr algn="just"/>
            <a:r>
              <a:rPr lang="fr-FR" sz="1600" dirty="0"/>
              <a:t>Les réponses de cet auto-questionnaire seront visibles par le soignant qui conduira le diagnostic éducatif.</a:t>
            </a:r>
          </a:p>
          <a:p>
            <a:pPr algn="just"/>
            <a:r>
              <a:rPr lang="fr-FR" sz="1600" dirty="0"/>
              <a:t>La liste des auto-questionnaires reçus sera visible dans le tableau de bord de l’accueil</a:t>
            </a:r>
          </a:p>
        </p:txBody>
      </p:sp>
      <p:pic>
        <p:nvPicPr>
          <p:cNvPr id="6" name="Image 5">
            <a:extLst>
              <a:ext uri="{FF2B5EF4-FFF2-40B4-BE49-F238E27FC236}">
                <a16:creationId xmlns:a16="http://schemas.microsoft.com/office/drawing/2014/main" id="{C1882601-E74E-4112-BF59-759533852251}"/>
              </a:ext>
            </a:extLst>
          </p:cNvPr>
          <p:cNvPicPr/>
          <p:nvPr/>
        </p:nvPicPr>
        <p:blipFill rotWithShape="1">
          <a:blip r:embed="rId2"/>
          <a:srcRect b="57040"/>
          <a:stretch/>
        </p:blipFill>
        <p:spPr bwMode="auto">
          <a:xfrm>
            <a:off x="1066800" y="2744354"/>
            <a:ext cx="10058400" cy="2676732"/>
          </a:xfrm>
          <a:prstGeom prst="rect">
            <a:avLst/>
          </a:prstGeom>
          <a:ln>
            <a:noFill/>
          </a:ln>
          <a:extLst>
            <a:ext uri="{53640926-AAD7-44D8-BBD7-CCE9431645EC}">
              <a14:shadowObscured xmlns:a14="http://schemas.microsoft.com/office/drawing/2010/main"/>
            </a:ext>
          </a:extLst>
        </p:spPr>
      </p:pic>
      <p:sp>
        <p:nvSpPr>
          <p:cNvPr id="5" name="ZoneTexte 4"/>
          <p:cNvSpPr txBox="1"/>
          <p:nvPr/>
        </p:nvSpPr>
        <p:spPr>
          <a:xfrm>
            <a:off x="2080728" y="5000304"/>
            <a:ext cx="3554962" cy="1077218"/>
          </a:xfrm>
          <a:prstGeom prst="rect">
            <a:avLst/>
          </a:prstGeom>
          <a:solidFill>
            <a:srgbClr val="FF0000"/>
          </a:solidFill>
        </p:spPr>
        <p:txBody>
          <a:bodyPr wrap="square" rtlCol="0">
            <a:spAutoFit/>
          </a:bodyPr>
          <a:lstStyle/>
          <a:p>
            <a:pPr algn="ctr"/>
            <a:r>
              <a:rPr lang="fr-FR" sz="1600" b="1" dirty="0">
                <a:solidFill>
                  <a:schemeClr val="bg1"/>
                </a:solidFill>
              </a:rPr>
              <a:t>Les </a:t>
            </a:r>
            <a:r>
              <a:rPr lang="fr-FR" sz="1600" b="1" dirty="0" err="1">
                <a:solidFill>
                  <a:schemeClr val="bg1"/>
                </a:solidFill>
              </a:rPr>
              <a:t>autoquestionnaires</a:t>
            </a:r>
            <a:r>
              <a:rPr lang="fr-FR" sz="1600" b="1" dirty="0">
                <a:solidFill>
                  <a:schemeClr val="bg1"/>
                </a:solidFill>
              </a:rPr>
              <a:t> sont indiqués dans cette colonne quand ils ont été finalisés par le patient</a:t>
            </a:r>
          </a:p>
        </p:txBody>
      </p:sp>
      <p:cxnSp>
        <p:nvCxnSpPr>
          <p:cNvPr id="8" name="Connecteur droit avec flèche 7"/>
          <p:cNvCxnSpPr/>
          <p:nvPr/>
        </p:nvCxnSpPr>
        <p:spPr>
          <a:xfrm flipH="1" flipV="1">
            <a:off x="2911151" y="4562669"/>
            <a:ext cx="933061" cy="4292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144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3" name="Image 2">
            <a:extLst>
              <a:ext uri="{FF2B5EF4-FFF2-40B4-BE49-F238E27FC236}">
                <a16:creationId xmlns:a16="http://schemas.microsoft.com/office/drawing/2014/main" id="{7F83E3B6-E4E3-4CDF-A9E2-40D1E06114C3}"/>
              </a:ext>
            </a:extLst>
          </p:cNvPr>
          <p:cNvPicPr/>
          <p:nvPr/>
        </p:nvPicPr>
        <p:blipFill rotWithShape="1">
          <a:blip r:embed="rId2"/>
          <a:srcRect b="43329"/>
          <a:stretch/>
        </p:blipFill>
        <p:spPr bwMode="auto">
          <a:xfrm>
            <a:off x="1162594" y="1802563"/>
            <a:ext cx="9962606" cy="3396343"/>
          </a:xfrm>
          <a:prstGeom prst="rect">
            <a:avLst/>
          </a:prstGeom>
          <a:ln>
            <a:noFill/>
          </a:ln>
          <a:extLst>
            <a:ext uri="{53640926-AAD7-44D8-BBD7-CCE9431645EC}">
              <a14:shadowObscured xmlns:a14="http://schemas.microsoft.com/office/drawing/2010/main"/>
            </a:ext>
          </a:extLst>
        </p:spPr>
      </p:pic>
      <p:sp>
        <p:nvSpPr>
          <p:cNvPr id="4" name="Titre 1">
            <a:extLst>
              <a:ext uri="{FF2B5EF4-FFF2-40B4-BE49-F238E27FC236}">
                <a16:creationId xmlns:a16="http://schemas.microsoft.com/office/drawing/2014/main" id="{66254478-40A5-49C1-8E45-79BDB8D25E12}"/>
              </a:ext>
            </a:extLst>
          </p:cNvPr>
          <p:cNvSpPr txBox="1">
            <a:spLocks/>
          </p:cNvSpPr>
          <p:nvPr/>
        </p:nvSpPr>
        <p:spPr>
          <a:xfrm>
            <a:off x="1066800" y="642594"/>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du </a:t>
            </a:r>
            <a:r>
              <a:rPr lang="fr-FR" sz="2800" b="1" dirty="0"/>
              <a:t>diagnostic éducatif en 9 étapes</a:t>
            </a:r>
          </a:p>
        </p:txBody>
      </p:sp>
      <p:sp>
        <p:nvSpPr>
          <p:cNvPr id="5" name="Rectangle 4">
            <a:extLst>
              <a:ext uri="{FF2B5EF4-FFF2-40B4-BE49-F238E27FC236}">
                <a16:creationId xmlns:a16="http://schemas.microsoft.com/office/drawing/2014/main" id="{905319D5-D7BD-4A57-A960-DD05B08F06A9}"/>
              </a:ext>
            </a:extLst>
          </p:cNvPr>
          <p:cNvSpPr/>
          <p:nvPr/>
        </p:nvSpPr>
        <p:spPr>
          <a:xfrm>
            <a:off x="1162594" y="5429703"/>
            <a:ext cx="10518559" cy="276999"/>
          </a:xfrm>
          <a:prstGeom prst="rect">
            <a:avLst/>
          </a:prstGeom>
        </p:spPr>
        <p:txBody>
          <a:bodyPr wrap="square">
            <a:spAutoFit/>
          </a:bodyPr>
          <a:lstStyle/>
          <a:p>
            <a:pPr algn="just"/>
            <a:r>
              <a:rPr lang="fr-FR" sz="1200" b="1" dirty="0">
                <a:solidFill>
                  <a:srgbClr val="F03F2B"/>
                </a:solidFill>
              </a:rPr>
              <a:t>1- ENVIRONNEMENT</a:t>
            </a:r>
          </a:p>
        </p:txBody>
      </p:sp>
      <p:sp>
        <p:nvSpPr>
          <p:cNvPr id="6" name="Rectangle 5">
            <a:extLst>
              <a:ext uri="{FF2B5EF4-FFF2-40B4-BE49-F238E27FC236}">
                <a16:creationId xmlns:a16="http://schemas.microsoft.com/office/drawing/2014/main" id="{8435932E-6245-447E-B9FA-A7A436CA715C}"/>
              </a:ext>
            </a:extLst>
          </p:cNvPr>
          <p:cNvSpPr/>
          <p:nvPr/>
        </p:nvSpPr>
        <p:spPr>
          <a:xfrm>
            <a:off x="1162594" y="1263990"/>
            <a:ext cx="10518559" cy="523220"/>
          </a:xfrm>
          <a:prstGeom prst="rect">
            <a:avLst/>
          </a:prstGeom>
        </p:spPr>
        <p:txBody>
          <a:bodyPr wrap="square">
            <a:spAutoFit/>
          </a:bodyPr>
          <a:lstStyle/>
          <a:p>
            <a:pPr algn="just"/>
            <a:r>
              <a:rPr lang="fr-FR" sz="1400" b="1" dirty="0">
                <a:solidFill>
                  <a:srgbClr val="F03F2B"/>
                </a:solidFill>
              </a:rPr>
              <a:t>Important : la réponse « Je ne sais pas » apparaitra dans tous les questions du diagnostic éducatif +++</a:t>
            </a:r>
          </a:p>
          <a:p>
            <a:pPr algn="just"/>
            <a:r>
              <a:rPr lang="fr-FR" sz="1400" b="1" dirty="0">
                <a:solidFill>
                  <a:srgbClr val="F03F2B"/>
                </a:solidFill>
              </a:rPr>
              <a:t>Il peut se réaliser de manière asynchrone si besoin (principe du reporting après entretien)</a:t>
            </a:r>
          </a:p>
        </p:txBody>
      </p:sp>
    </p:spTree>
    <p:extLst>
      <p:ext uri="{BB962C8B-B14F-4D97-AF65-F5344CB8AC3E}">
        <p14:creationId xmlns:p14="http://schemas.microsoft.com/office/powerpoint/2010/main" val="9732470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066800" y="537926"/>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du </a:t>
            </a:r>
            <a:r>
              <a:rPr lang="fr-FR" sz="2800" b="1" dirty="0"/>
              <a:t>diagnostic éducatif en 9 étapes</a:t>
            </a:r>
          </a:p>
        </p:txBody>
      </p:sp>
      <p:pic>
        <p:nvPicPr>
          <p:cNvPr id="6" name="Image 5">
            <a:extLst>
              <a:ext uri="{FF2B5EF4-FFF2-40B4-BE49-F238E27FC236}">
                <a16:creationId xmlns:a16="http://schemas.microsoft.com/office/drawing/2014/main" id="{05C344AA-2FE7-47A4-9EA8-BEB4E7A3BA4D}"/>
              </a:ext>
            </a:extLst>
          </p:cNvPr>
          <p:cNvPicPr/>
          <p:nvPr/>
        </p:nvPicPr>
        <p:blipFill>
          <a:blip r:embed="rId2"/>
          <a:stretch>
            <a:fillRect/>
          </a:stretch>
        </p:blipFill>
        <p:spPr>
          <a:xfrm>
            <a:off x="1114697" y="1150206"/>
            <a:ext cx="9962606" cy="5001895"/>
          </a:xfrm>
          <a:prstGeom prst="rect">
            <a:avLst/>
          </a:prstGeom>
        </p:spPr>
      </p:pic>
      <p:sp>
        <p:nvSpPr>
          <p:cNvPr id="5" name="Rectangle 4">
            <a:extLst>
              <a:ext uri="{FF2B5EF4-FFF2-40B4-BE49-F238E27FC236}">
                <a16:creationId xmlns:a16="http://schemas.microsoft.com/office/drawing/2014/main" id="{33A12065-67A8-437F-BD36-5CD13F0D869A}"/>
              </a:ext>
            </a:extLst>
          </p:cNvPr>
          <p:cNvSpPr/>
          <p:nvPr/>
        </p:nvSpPr>
        <p:spPr>
          <a:xfrm>
            <a:off x="606641" y="6234158"/>
            <a:ext cx="10518559" cy="276999"/>
          </a:xfrm>
          <a:prstGeom prst="rect">
            <a:avLst/>
          </a:prstGeom>
        </p:spPr>
        <p:txBody>
          <a:bodyPr wrap="square">
            <a:spAutoFit/>
          </a:bodyPr>
          <a:lstStyle/>
          <a:p>
            <a:pPr algn="just"/>
            <a:r>
              <a:rPr lang="fr-FR" sz="1200" b="1" dirty="0">
                <a:solidFill>
                  <a:srgbClr val="F03F2B"/>
                </a:solidFill>
              </a:rPr>
              <a:t>2- MALADIE ET SURVEILLANCE</a:t>
            </a:r>
          </a:p>
        </p:txBody>
      </p:sp>
    </p:spTree>
    <p:extLst>
      <p:ext uri="{BB962C8B-B14F-4D97-AF65-F5344CB8AC3E}">
        <p14:creationId xmlns:p14="http://schemas.microsoft.com/office/powerpoint/2010/main" val="1548909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066800" y="487017"/>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du </a:t>
            </a:r>
            <a:r>
              <a:rPr lang="fr-FR" sz="2800" b="1" dirty="0"/>
              <a:t>diagnostic éducatif en 9 étapes</a:t>
            </a:r>
          </a:p>
        </p:txBody>
      </p:sp>
      <p:pic>
        <p:nvPicPr>
          <p:cNvPr id="6" name="Image 5">
            <a:extLst>
              <a:ext uri="{FF2B5EF4-FFF2-40B4-BE49-F238E27FC236}">
                <a16:creationId xmlns:a16="http://schemas.microsoft.com/office/drawing/2014/main" id="{CCFE4B38-47FF-4141-9770-246720DE1ABA}"/>
              </a:ext>
            </a:extLst>
          </p:cNvPr>
          <p:cNvPicPr/>
          <p:nvPr/>
        </p:nvPicPr>
        <p:blipFill>
          <a:blip r:embed="rId2"/>
          <a:stretch>
            <a:fillRect/>
          </a:stretch>
        </p:blipFill>
        <p:spPr>
          <a:xfrm>
            <a:off x="1066800" y="1115102"/>
            <a:ext cx="10058400" cy="5001895"/>
          </a:xfrm>
          <a:prstGeom prst="rect">
            <a:avLst/>
          </a:prstGeom>
        </p:spPr>
      </p:pic>
      <p:sp>
        <p:nvSpPr>
          <p:cNvPr id="5" name="Rectangle 4">
            <a:extLst>
              <a:ext uri="{FF2B5EF4-FFF2-40B4-BE49-F238E27FC236}">
                <a16:creationId xmlns:a16="http://schemas.microsoft.com/office/drawing/2014/main" id="{3C60D48D-9E0B-4D93-B1B6-6ADAFD56F778}"/>
              </a:ext>
            </a:extLst>
          </p:cNvPr>
          <p:cNvSpPr/>
          <p:nvPr/>
        </p:nvSpPr>
        <p:spPr>
          <a:xfrm>
            <a:off x="578744" y="6214859"/>
            <a:ext cx="8712926" cy="276999"/>
          </a:xfrm>
          <a:prstGeom prst="rect">
            <a:avLst/>
          </a:prstGeom>
        </p:spPr>
        <p:txBody>
          <a:bodyPr wrap="square">
            <a:spAutoFit/>
          </a:bodyPr>
          <a:lstStyle/>
          <a:p>
            <a:pPr algn="just"/>
            <a:r>
              <a:rPr lang="fr-FR" sz="1200" b="1" dirty="0">
                <a:solidFill>
                  <a:srgbClr val="F03F2B"/>
                </a:solidFill>
              </a:rPr>
              <a:t>2- MALADIE ET SURVEILLANCE (Suite 1)</a:t>
            </a:r>
          </a:p>
        </p:txBody>
      </p:sp>
    </p:spTree>
    <p:extLst>
      <p:ext uri="{BB962C8B-B14F-4D97-AF65-F5344CB8AC3E}">
        <p14:creationId xmlns:p14="http://schemas.microsoft.com/office/powerpoint/2010/main" val="1885074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188719" y="457200"/>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a:t>
            </a:r>
            <a:r>
              <a:rPr lang="fr-FR" sz="2800" b="1" dirty="0"/>
              <a:t>du diagnostic éducatif en 9 étapes</a:t>
            </a:r>
          </a:p>
        </p:txBody>
      </p:sp>
      <p:pic>
        <p:nvPicPr>
          <p:cNvPr id="7" name="Image 6">
            <a:extLst>
              <a:ext uri="{FF2B5EF4-FFF2-40B4-BE49-F238E27FC236}">
                <a16:creationId xmlns:a16="http://schemas.microsoft.com/office/drawing/2014/main" id="{3480D32E-28D3-4C31-9900-55AAB3EFDC5E}"/>
              </a:ext>
            </a:extLst>
          </p:cNvPr>
          <p:cNvPicPr/>
          <p:nvPr/>
        </p:nvPicPr>
        <p:blipFill>
          <a:blip r:embed="rId2"/>
          <a:stretch>
            <a:fillRect/>
          </a:stretch>
        </p:blipFill>
        <p:spPr>
          <a:xfrm>
            <a:off x="1188719" y="1100467"/>
            <a:ext cx="10202091" cy="5001895"/>
          </a:xfrm>
          <a:prstGeom prst="rect">
            <a:avLst/>
          </a:prstGeom>
        </p:spPr>
      </p:pic>
      <p:sp>
        <p:nvSpPr>
          <p:cNvPr id="8" name="Rectangle 7">
            <a:extLst>
              <a:ext uri="{FF2B5EF4-FFF2-40B4-BE49-F238E27FC236}">
                <a16:creationId xmlns:a16="http://schemas.microsoft.com/office/drawing/2014/main" id="{74486E97-6DB2-4A22-9A24-2080AFA5E486}"/>
              </a:ext>
            </a:extLst>
          </p:cNvPr>
          <p:cNvSpPr/>
          <p:nvPr/>
        </p:nvSpPr>
        <p:spPr>
          <a:xfrm>
            <a:off x="578744" y="6215406"/>
            <a:ext cx="8712926" cy="276999"/>
          </a:xfrm>
          <a:prstGeom prst="rect">
            <a:avLst/>
          </a:prstGeom>
        </p:spPr>
        <p:txBody>
          <a:bodyPr wrap="square">
            <a:spAutoFit/>
          </a:bodyPr>
          <a:lstStyle/>
          <a:p>
            <a:pPr algn="just"/>
            <a:r>
              <a:rPr lang="fr-FR" sz="1200" b="1" dirty="0">
                <a:solidFill>
                  <a:srgbClr val="F03F2B"/>
                </a:solidFill>
              </a:rPr>
              <a:t>2- MALADIE ET SURVEILLANCE (Suite 2)</a:t>
            </a:r>
          </a:p>
        </p:txBody>
      </p:sp>
    </p:spTree>
    <p:extLst>
      <p:ext uri="{BB962C8B-B14F-4D97-AF65-F5344CB8AC3E}">
        <p14:creationId xmlns:p14="http://schemas.microsoft.com/office/powerpoint/2010/main" val="3301535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193074" y="481828"/>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a:t>
            </a:r>
            <a:r>
              <a:rPr lang="fr-FR" sz="2800" b="1" dirty="0"/>
              <a:t>du diagnostic éducatif en 9 étapes</a:t>
            </a:r>
          </a:p>
        </p:txBody>
      </p:sp>
      <p:sp>
        <p:nvSpPr>
          <p:cNvPr id="8" name="Rectangle 7">
            <a:extLst>
              <a:ext uri="{FF2B5EF4-FFF2-40B4-BE49-F238E27FC236}">
                <a16:creationId xmlns:a16="http://schemas.microsoft.com/office/drawing/2014/main" id="{74486E97-6DB2-4A22-9A24-2080AFA5E486}"/>
              </a:ext>
            </a:extLst>
          </p:cNvPr>
          <p:cNvSpPr/>
          <p:nvPr/>
        </p:nvSpPr>
        <p:spPr>
          <a:xfrm>
            <a:off x="578744" y="6215406"/>
            <a:ext cx="8712926" cy="276999"/>
          </a:xfrm>
          <a:prstGeom prst="rect">
            <a:avLst/>
          </a:prstGeom>
        </p:spPr>
        <p:txBody>
          <a:bodyPr wrap="square">
            <a:spAutoFit/>
          </a:bodyPr>
          <a:lstStyle/>
          <a:p>
            <a:pPr algn="just"/>
            <a:r>
              <a:rPr lang="fr-FR" sz="1200" b="1" dirty="0">
                <a:solidFill>
                  <a:srgbClr val="F03F2B"/>
                </a:solidFill>
              </a:rPr>
              <a:t>2- MALADIE ET SURVEILLANCE (Fin)</a:t>
            </a:r>
          </a:p>
        </p:txBody>
      </p:sp>
      <p:pic>
        <p:nvPicPr>
          <p:cNvPr id="6" name="Image 5">
            <a:extLst>
              <a:ext uri="{FF2B5EF4-FFF2-40B4-BE49-F238E27FC236}">
                <a16:creationId xmlns:a16="http://schemas.microsoft.com/office/drawing/2014/main" id="{B90BEA2A-416B-4864-AB96-3C8CAF7BF065}"/>
              </a:ext>
            </a:extLst>
          </p:cNvPr>
          <p:cNvPicPr/>
          <p:nvPr/>
        </p:nvPicPr>
        <p:blipFill>
          <a:blip r:embed="rId2"/>
          <a:stretch>
            <a:fillRect/>
          </a:stretch>
        </p:blipFill>
        <p:spPr>
          <a:xfrm>
            <a:off x="1066801" y="1123329"/>
            <a:ext cx="10184674" cy="4911712"/>
          </a:xfrm>
          <a:prstGeom prst="rect">
            <a:avLst/>
          </a:prstGeom>
        </p:spPr>
      </p:pic>
    </p:spTree>
    <p:extLst>
      <p:ext uri="{BB962C8B-B14F-4D97-AF65-F5344CB8AC3E}">
        <p14:creationId xmlns:p14="http://schemas.microsoft.com/office/powerpoint/2010/main" val="2728981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191274" y="457200"/>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a:t>
            </a:r>
            <a:r>
              <a:rPr lang="fr-FR" sz="2800" b="1" dirty="0"/>
              <a:t>du diagnostic éducatif en 9 étapes</a:t>
            </a:r>
          </a:p>
        </p:txBody>
      </p:sp>
      <p:pic>
        <p:nvPicPr>
          <p:cNvPr id="6" name="Image 5">
            <a:extLst>
              <a:ext uri="{FF2B5EF4-FFF2-40B4-BE49-F238E27FC236}">
                <a16:creationId xmlns:a16="http://schemas.microsoft.com/office/drawing/2014/main" id="{D32A3749-06BE-4E5C-9B04-BABA4AAECE65}"/>
              </a:ext>
            </a:extLst>
          </p:cNvPr>
          <p:cNvPicPr/>
          <p:nvPr/>
        </p:nvPicPr>
        <p:blipFill>
          <a:blip r:embed="rId2"/>
          <a:stretch>
            <a:fillRect/>
          </a:stretch>
        </p:blipFill>
        <p:spPr>
          <a:xfrm>
            <a:off x="1191274" y="1202638"/>
            <a:ext cx="10058400" cy="4488299"/>
          </a:xfrm>
          <a:prstGeom prst="rect">
            <a:avLst/>
          </a:prstGeom>
        </p:spPr>
      </p:pic>
      <p:sp>
        <p:nvSpPr>
          <p:cNvPr id="5" name="Rectangle 4">
            <a:extLst>
              <a:ext uri="{FF2B5EF4-FFF2-40B4-BE49-F238E27FC236}">
                <a16:creationId xmlns:a16="http://schemas.microsoft.com/office/drawing/2014/main" id="{5921D57C-D3F9-47CF-B0E5-72B13AAE7496}"/>
              </a:ext>
            </a:extLst>
          </p:cNvPr>
          <p:cNvSpPr/>
          <p:nvPr/>
        </p:nvSpPr>
        <p:spPr>
          <a:xfrm>
            <a:off x="1191274" y="5813988"/>
            <a:ext cx="10518559" cy="276999"/>
          </a:xfrm>
          <a:prstGeom prst="rect">
            <a:avLst/>
          </a:prstGeom>
        </p:spPr>
        <p:txBody>
          <a:bodyPr wrap="square">
            <a:spAutoFit/>
          </a:bodyPr>
          <a:lstStyle/>
          <a:p>
            <a:pPr algn="just"/>
            <a:r>
              <a:rPr lang="fr-FR" sz="1200" b="1" dirty="0">
                <a:solidFill>
                  <a:srgbClr val="F03F2B"/>
                </a:solidFill>
              </a:rPr>
              <a:t>3- DIETETIQUE</a:t>
            </a:r>
          </a:p>
        </p:txBody>
      </p:sp>
    </p:spTree>
    <p:extLst>
      <p:ext uri="{BB962C8B-B14F-4D97-AF65-F5344CB8AC3E}">
        <p14:creationId xmlns:p14="http://schemas.microsoft.com/office/powerpoint/2010/main" val="2041742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2AA6C5-1148-4E3A-88DB-D6E789E271F4}"/>
              </a:ext>
            </a:extLst>
          </p:cNvPr>
          <p:cNvSpPr>
            <a:spLocks noGrp="1"/>
          </p:cNvSpPr>
          <p:nvPr>
            <p:ph type="title"/>
          </p:nvPr>
        </p:nvSpPr>
        <p:spPr/>
        <p:txBody>
          <a:bodyPr>
            <a:normAutofit/>
          </a:bodyPr>
          <a:lstStyle/>
          <a:p>
            <a:r>
              <a:rPr lang="fr-FR" sz="2800" b="1" dirty="0">
                <a:solidFill>
                  <a:srgbClr val="FF0000"/>
                </a:solidFill>
              </a:rPr>
              <a:t>4</a:t>
            </a:r>
            <a:r>
              <a:rPr lang="fr-FR" sz="2800" b="1" dirty="0"/>
              <a:t>  Actions pour démarrer</a:t>
            </a:r>
          </a:p>
        </p:txBody>
      </p:sp>
      <p:sp>
        <p:nvSpPr>
          <p:cNvPr id="3" name="Espace réservé du contenu 2">
            <a:extLst>
              <a:ext uri="{FF2B5EF4-FFF2-40B4-BE49-F238E27FC236}">
                <a16:creationId xmlns:a16="http://schemas.microsoft.com/office/drawing/2014/main" id="{6439BDE7-F41F-4FCF-A5A1-35C32D5FB1AD}"/>
              </a:ext>
            </a:extLst>
          </p:cNvPr>
          <p:cNvSpPr>
            <a:spLocks noGrp="1"/>
          </p:cNvSpPr>
          <p:nvPr>
            <p:ph idx="1"/>
          </p:nvPr>
        </p:nvSpPr>
        <p:spPr>
          <a:xfrm>
            <a:off x="1609724" y="2369508"/>
            <a:ext cx="9648825" cy="3249716"/>
          </a:xfrm>
        </p:spPr>
        <p:txBody>
          <a:bodyPr>
            <a:normAutofit/>
          </a:bodyPr>
          <a:lstStyle/>
          <a:p>
            <a:pPr marL="0" indent="0" algn="just">
              <a:buNone/>
            </a:pPr>
            <a:r>
              <a:rPr lang="fr-FR" dirty="0"/>
              <a:t>Connexion à la plateforme: Chaque coordinateur de chaque centre ETIC </a:t>
            </a:r>
            <a:r>
              <a:rPr lang="fr-FR" b="1" dirty="0"/>
              <a:t>doit contacter l’administrateur (Dr LABARRE) au 06.14.41.17.35</a:t>
            </a:r>
            <a:r>
              <a:rPr lang="fr-FR" dirty="0"/>
              <a:t> pour qu’il vous donne l’identifiant et le mot de passe du compte coordinateur N°1 </a:t>
            </a:r>
          </a:p>
          <a:p>
            <a:pPr marL="0" indent="0" algn="just">
              <a:buNone/>
            </a:pPr>
            <a:r>
              <a:rPr lang="fr-FR" dirty="0"/>
              <a:t>Gestion du « personnel » de l’équipe éducative: Vous pourrez ensuite librement </a:t>
            </a:r>
            <a:r>
              <a:rPr lang="fr-FR" b="1" dirty="0"/>
              <a:t>créer les comptes de chaque membre de l’équipe éducative </a:t>
            </a:r>
            <a:r>
              <a:rPr lang="fr-FR" dirty="0"/>
              <a:t>en lui attribuant une fonction (coordinateur ou soignant)</a:t>
            </a:r>
          </a:p>
          <a:p>
            <a:pPr marL="0" indent="0" algn="just">
              <a:buNone/>
            </a:pPr>
            <a:endParaRPr lang="fr-FR" dirty="0"/>
          </a:p>
          <a:p>
            <a:pPr marL="0" indent="0" algn="just">
              <a:buNone/>
            </a:pPr>
            <a:r>
              <a:rPr lang="fr-FR" dirty="0"/>
              <a:t>Gestion des sessions d’ETP: Vous </a:t>
            </a:r>
            <a:r>
              <a:rPr lang="fr-FR" b="1" dirty="0"/>
              <a:t>positionnerez les dates des sessions </a:t>
            </a:r>
            <a:r>
              <a:rPr lang="fr-FR" dirty="0"/>
              <a:t>que vous souhaitez réaliser sur une année </a:t>
            </a:r>
          </a:p>
          <a:p>
            <a:pPr marL="0" indent="0" algn="just">
              <a:buNone/>
            </a:pPr>
            <a:endParaRPr lang="fr-FR" dirty="0"/>
          </a:p>
          <a:p>
            <a:pPr marL="0" indent="0" algn="just">
              <a:buNone/>
            </a:pPr>
            <a:r>
              <a:rPr lang="fr-FR" dirty="0"/>
              <a:t>Vous pourrez ensuite </a:t>
            </a:r>
            <a:r>
              <a:rPr lang="fr-FR" b="1" dirty="0"/>
              <a:t>faire entrer vos patients dans le programme </a:t>
            </a:r>
            <a:r>
              <a:rPr lang="fr-FR" dirty="0"/>
              <a:t>selon différentes voies.</a:t>
            </a:r>
          </a:p>
        </p:txBody>
      </p:sp>
      <p:sp>
        <p:nvSpPr>
          <p:cNvPr id="4" name="Espace réservé de la date 3">
            <a:extLst>
              <a:ext uri="{FF2B5EF4-FFF2-40B4-BE49-F238E27FC236}">
                <a16:creationId xmlns:a16="http://schemas.microsoft.com/office/drawing/2014/main" id="{389B9687-2F2F-4E5B-8AE9-23CC030626E0}"/>
              </a:ext>
            </a:extLst>
          </p:cNvPr>
          <p:cNvSpPr>
            <a:spLocks noGrp="1"/>
          </p:cNvSpPr>
          <p:nvPr>
            <p:ph type="dt" sz="half" idx="10"/>
          </p:nvPr>
        </p:nvSpPr>
        <p:spPr/>
        <p:txBody>
          <a:bodyPr/>
          <a:lstStyle/>
          <a:p>
            <a:pPr rtl="0"/>
            <a:fld id="{802FE938-1586-4780-B61A-DD3B60BAB93C}" type="datetime1">
              <a:rPr lang="fr-FR" smtClean="0"/>
              <a:t>21/11/2020</a:t>
            </a:fld>
            <a:endParaRPr lang="en-US"/>
          </a:p>
        </p:txBody>
      </p:sp>
      <p:sp>
        <p:nvSpPr>
          <p:cNvPr id="8" name="Ellipse 7">
            <a:extLst>
              <a:ext uri="{FF2B5EF4-FFF2-40B4-BE49-F238E27FC236}">
                <a16:creationId xmlns:a16="http://schemas.microsoft.com/office/drawing/2014/main" id="{2227C434-1DDD-4050-965B-7EA8C61E85A1}"/>
              </a:ext>
            </a:extLst>
          </p:cNvPr>
          <p:cNvSpPr/>
          <p:nvPr/>
        </p:nvSpPr>
        <p:spPr>
          <a:xfrm>
            <a:off x="523875" y="2369507"/>
            <a:ext cx="819150" cy="715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 name="Ellipse 9">
            <a:extLst>
              <a:ext uri="{FF2B5EF4-FFF2-40B4-BE49-F238E27FC236}">
                <a16:creationId xmlns:a16="http://schemas.microsoft.com/office/drawing/2014/main" id="{FC85216F-177C-4A30-8DBA-E7AF6C1399A2}"/>
              </a:ext>
            </a:extLst>
          </p:cNvPr>
          <p:cNvSpPr/>
          <p:nvPr/>
        </p:nvSpPr>
        <p:spPr>
          <a:xfrm>
            <a:off x="523875" y="3226480"/>
            <a:ext cx="819150" cy="715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12" name="Ellipse 11">
            <a:extLst>
              <a:ext uri="{FF2B5EF4-FFF2-40B4-BE49-F238E27FC236}">
                <a16:creationId xmlns:a16="http://schemas.microsoft.com/office/drawing/2014/main" id="{BB936F59-CE6A-4156-89C0-0984B44E2E13}"/>
              </a:ext>
            </a:extLst>
          </p:cNvPr>
          <p:cNvSpPr/>
          <p:nvPr/>
        </p:nvSpPr>
        <p:spPr>
          <a:xfrm>
            <a:off x="523875" y="4061631"/>
            <a:ext cx="819150" cy="715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
        <p:nvSpPr>
          <p:cNvPr id="14" name="Ellipse 13">
            <a:extLst>
              <a:ext uri="{FF2B5EF4-FFF2-40B4-BE49-F238E27FC236}">
                <a16:creationId xmlns:a16="http://schemas.microsoft.com/office/drawing/2014/main" id="{BEF32F8C-AB6B-49D2-9B2F-CEB1697F40A4}"/>
              </a:ext>
            </a:extLst>
          </p:cNvPr>
          <p:cNvSpPr/>
          <p:nvPr/>
        </p:nvSpPr>
        <p:spPr>
          <a:xfrm>
            <a:off x="523875" y="4903535"/>
            <a:ext cx="819150" cy="715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a:t>
            </a:r>
          </a:p>
        </p:txBody>
      </p:sp>
    </p:spTree>
    <p:extLst>
      <p:ext uri="{BB962C8B-B14F-4D97-AF65-F5344CB8AC3E}">
        <p14:creationId xmlns:p14="http://schemas.microsoft.com/office/powerpoint/2010/main" val="908043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191274" y="575790"/>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a:t>
            </a:r>
            <a:r>
              <a:rPr lang="fr-FR" sz="2800" b="1" dirty="0"/>
              <a:t>du diagnostic éducatif en 9 étapes</a:t>
            </a:r>
          </a:p>
        </p:txBody>
      </p:sp>
      <p:pic>
        <p:nvPicPr>
          <p:cNvPr id="7" name="Image 6">
            <a:extLst>
              <a:ext uri="{FF2B5EF4-FFF2-40B4-BE49-F238E27FC236}">
                <a16:creationId xmlns:a16="http://schemas.microsoft.com/office/drawing/2014/main" id="{768466C5-E265-48E2-998D-88BB60D38F89}"/>
              </a:ext>
            </a:extLst>
          </p:cNvPr>
          <p:cNvPicPr/>
          <p:nvPr/>
        </p:nvPicPr>
        <p:blipFill>
          <a:blip r:embed="rId2"/>
          <a:stretch>
            <a:fillRect/>
          </a:stretch>
        </p:blipFill>
        <p:spPr>
          <a:xfrm>
            <a:off x="1191275" y="1244512"/>
            <a:ext cx="10058400" cy="4879289"/>
          </a:xfrm>
          <a:prstGeom prst="rect">
            <a:avLst/>
          </a:prstGeom>
        </p:spPr>
      </p:pic>
      <p:sp>
        <p:nvSpPr>
          <p:cNvPr id="5" name="Rectangle 4">
            <a:extLst>
              <a:ext uri="{FF2B5EF4-FFF2-40B4-BE49-F238E27FC236}">
                <a16:creationId xmlns:a16="http://schemas.microsoft.com/office/drawing/2014/main" id="{5921D57C-D3F9-47CF-B0E5-72B13AAE7496}"/>
              </a:ext>
            </a:extLst>
          </p:cNvPr>
          <p:cNvSpPr/>
          <p:nvPr/>
        </p:nvSpPr>
        <p:spPr>
          <a:xfrm>
            <a:off x="1191274" y="6190111"/>
            <a:ext cx="10518559" cy="276999"/>
          </a:xfrm>
          <a:prstGeom prst="rect">
            <a:avLst/>
          </a:prstGeom>
        </p:spPr>
        <p:txBody>
          <a:bodyPr wrap="square">
            <a:spAutoFit/>
          </a:bodyPr>
          <a:lstStyle/>
          <a:p>
            <a:pPr algn="just"/>
            <a:r>
              <a:rPr lang="fr-FR" sz="1200" b="1" dirty="0">
                <a:solidFill>
                  <a:srgbClr val="F03F2B"/>
                </a:solidFill>
              </a:rPr>
              <a:t>3- DIETETIQUE  (Suite)</a:t>
            </a:r>
          </a:p>
        </p:txBody>
      </p:sp>
    </p:spTree>
    <p:extLst>
      <p:ext uri="{BB962C8B-B14F-4D97-AF65-F5344CB8AC3E}">
        <p14:creationId xmlns:p14="http://schemas.microsoft.com/office/powerpoint/2010/main" val="1975284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066800" y="457200"/>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a:t>
            </a:r>
            <a:r>
              <a:rPr lang="fr-FR" sz="2800" b="1" dirty="0"/>
              <a:t>du diagnostic éducatif en 9 étapes</a:t>
            </a:r>
          </a:p>
        </p:txBody>
      </p:sp>
      <p:pic>
        <p:nvPicPr>
          <p:cNvPr id="8" name="Image 7">
            <a:extLst>
              <a:ext uri="{FF2B5EF4-FFF2-40B4-BE49-F238E27FC236}">
                <a16:creationId xmlns:a16="http://schemas.microsoft.com/office/drawing/2014/main" id="{8C8BA30E-0763-4FD0-818F-0CB0B5FEC340}"/>
              </a:ext>
            </a:extLst>
          </p:cNvPr>
          <p:cNvPicPr/>
          <p:nvPr/>
        </p:nvPicPr>
        <p:blipFill>
          <a:blip r:embed="rId2"/>
          <a:stretch>
            <a:fillRect/>
          </a:stretch>
        </p:blipFill>
        <p:spPr>
          <a:xfrm>
            <a:off x="1066800" y="1100467"/>
            <a:ext cx="10058400" cy="5015455"/>
          </a:xfrm>
          <a:prstGeom prst="rect">
            <a:avLst/>
          </a:prstGeom>
        </p:spPr>
      </p:pic>
      <p:sp>
        <p:nvSpPr>
          <p:cNvPr id="5" name="Rectangle 4">
            <a:extLst>
              <a:ext uri="{FF2B5EF4-FFF2-40B4-BE49-F238E27FC236}">
                <a16:creationId xmlns:a16="http://schemas.microsoft.com/office/drawing/2014/main" id="{5921D57C-D3F9-47CF-B0E5-72B13AAE7496}"/>
              </a:ext>
            </a:extLst>
          </p:cNvPr>
          <p:cNvSpPr/>
          <p:nvPr/>
        </p:nvSpPr>
        <p:spPr>
          <a:xfrm>
            <a:off x="1066800" y="6123801"/>
            <a:ext cx="10518559" cy="276999"/>
          </a:xfrm>
          <a:prstGeom prst="rect">
            <a:avLst/>
          </a:prstGeom>
        </p:spPr>
        <p:txBody>
          <a:bodyPr wrap="square">
            <a:spAutoFit/>
          </a:bodyPr>
          <a:lstStyle/>
          <a:p>
            <a:pPr algn="just"/>
            <a:r>
              <a:rPr lang="fr-FR" sz="1200" b="1" dirty="0">
                <a:solidFill>
                  <a:srgbClr val="F03F2B"/>
                </a:solidFill>
              </a:rPr>
              <a:t>3- DIETETIQUE  (Suite et Fin)</a:t>
            </a:r>
          </a:p>
        </p:txBody>
      </p:sp>
    </p:spTree>
    <p:extLst>
      <p:ext uri="{BB962C8B-B14F-4D97-AF65-F5344CB8AC3E}">
        <p14:creationId xmlns:p14="http://schemas.microsoft.com/office/powerpoint/2010/main" val="2404475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162594" y="475693"/>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a:t>
            </a:r>
            <a:r>
              <a:rPr lang="fr-FR" sz="2800" b="1" dirty="0"/>
              <a:t>du diagnostic éducatif en 9 étapes</a:t>
            </a:r>
          </a:p>
        </p:txBody>
      </p:sp>
      <p:pic>
        <p:nvPicPr>
          <p:cNvPr id="6" name="Image 5">
            <a:extLst>
              <a:ext uri="{FF2B5EF4-FFF2-40B4-BE49-F238E27FC236}">
                <a16:creationId xmlns:a16="http://schemas.microsoft.com/office/drawing/2014/main" id="{8F87D073-7F03-42E0-A026-331E2721E724}"/>
              </a:ext>
            </a:extLst>
          </p:cNvPr>
          <p:cNvPicPr/>
          <p:nvPr/>
        </p:nvPicPr>
        <p:blipFill>
          <a:blip r:embed="rId2"/>
          <a:stretch>
            <a:fillRect/>
          </a:stretch>
        </p:blipFill>
        <p:spPr>
          <a:xfrm>
            <a:off x="1162594" y="1158108"/>
            <a:ext cx="10058400" cy="4702039"/>
          </a:xfrm>
          <a:prstGeom prst="rect">
            <a:avLst/>
          </a:prstGeom>
        </p:spPr>
      </p:pic>
      <p:sp>
        <p:nvSpPr>
          <p:cNvPr id="5" name="Rectangle 4">
            <a:extLst>
              <a:ext uri="{FF2B5EF4-FFF2-40B4-BE49-F238E27FC236}">
                <a16:creationId xmlns:a16="http://schemas.microsoft.com/office/drawing/2014/main" id="{E182D779-2B3E-43F1-9250-67EABE6DE46F}"/>
              </a:ext>
            </a:extLst>
          </p:cNvPr>
          <p:cNvSpPr/>
          <p:nvPr/>
        </p:nvSpPr>
        <p:spPr>
          <a:xfrm>
            <a:off x="1162594" y="6012339"/>
            <a:ext cx="10518559" cy="276999"/>
          </a:xfrm>
          <a:prstGeom prst="rect">
            <a:avLst/>
          </a:prstGeom>
        </p:spPr>
        <p:txBody>
          <a:bodyPr wrap="square">
            <a:spAutoFit/>
          </a:bodyPr>
          <a:lstStyle/>
          <a:p>
            <a:pPr algn="just"/>
            <a:r>
              <a:rPr lang="fr-FR" sz="1200" b="1" dirty="0">
                <a:solidFill>
                  <a:srgbClr val="F03F2B"/>
                </a:solidFill>
              </a:rPr>
              <a:t>4- ACTIVITES PHYSIQUES</a:t>
            </a:r>
          </a:p>
        </p:txBody>
      </p:sp>
    </p:spTree>
    <p:extLst>
      <p:ext uri="{BB962C8B-B14F-4D97-AF65-F5344CB8AC3E}">
        <p14:creationId xmlns:p14="http://schemas.microsoft.com/office/powerpoint/2010/main" val="765423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158240" y="457200"/>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a:t>
            </a:r>
            <a:r>
              <a:rPr lang="fr-FR" sz="2800" b="1" dirty="0"/>
              <a:t>du diagnostic éducatif en 9 étapes</a:t>
            </a:r>
          </a:p>
        </p:txBody>
      </p:sp>
      <p:pic>
        <p:nvPicPr>
          <p:cNvPr id="7" name="Image 6">
            <a:extLst>
              <a:ext uri="{FF2B5EF4-FFF2-40B4-BE49-F238E27FC236}">
                <a16:creationId xmlns:a16="http://schemas.microsoft.com/office/drawing/2014/main" id="{50605206-3B9B-4156-BA51-C83AE8E113C3}"/>
              </a:ext>
            </a:extLst>
          </p:cNvPr>
          <p:cNvPicPr/>
          <p:nvPr/>
        </p:nvPicPr>
        <p:blipFill>
          <a:blip r:embed="rId2"/>
          <a:stretch>
            <a:fillRect/>
          </a:stretch>
        </p:blipFill>
        <p:spPr>
          <a:xfrm>
            <a:off x="1158240" y="1108682"/>
            <a:ext cx="10293532" cy="5001895"/>
          </a:xfrm>
          <a:prstGeom prst="rect">
            <a:avLst/>
          </a:prstGeom>
        </p:spPr>
      </p:pic>
      <p:sp>
        <p:nvSpPr>
          <p:cNvPr id="5" name="Rectangle 4">
            <a:extLst>
              <a:ext uri="{FF2B5EF4-FFF2-40B4-BE49-F238E27FC236}">
                <a16:creationId xmlns:a16="http://schemas.microsoft.com/office/drawing/2014/main" id="{E182D779-2B3E-43F1-9250-67EABE6DE46F}"/>
              </a:ext>
            </a:extLst>
          </p:cNvPr>
          <p:cNvSpPr/>
          <p:nvPr/>
        </p:nvSpPr>
        <p:spPr>
          <a:xfrm>
            <a:off x="1158240" y="6147578"/>
            <a:ext cx="10518559" cy="276999"/>
          </a:xfrm>
          <a:prstGeom prst="rect">
            <a:avLst/>
          </a:prstGeom>
        </p:spPr>
        <p:txBody>
          <a:bodyPr wrap="square">
            <a:spAutoFit/>
          </a:bodyPr>
          <a:lstStyle/>
          <a:p>
            <a:pPr algn="just"/>
            <a:r>
              <a:rPr lang="fr-FR" sz="1200" b="1" dirty="0">
                <a:solidFill>
                  <a:srgbClr val="F03F2B"/>
                </a:solidFill>
              </a:rPr>
              <a:t>4- ACTIVITES PHYSIQUES (Suite et fin)</a:t>
            </a:r>
          </a:p>
        </p:txBody>
      </p:sp>
    </p:spTree>
    <p:extLst>
      <p:ext uri="{BB962C8B-B14F-4D97-AF65-F5344CB8AC3E}">
        <p14:creationId xmlns:p14="http://schemas.microsoft.com/office/powerpoint/2010/main" val="2072685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066800" y="642594"/>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a:t>
            </a:r>
            <a:r>
              <a:rPr lang="fr-FR" sz="2800" b="1" dirty="0"/>
              <a:t>du diagnostic éducatif en 9 étapes</a:t>
            </a:r>
          </a:p>
        </p:txBody>
      </p:sp>
      <p:pic>
        <p:nvPicPr>
          <p:cNvPr id="6" name="Image 5">
            <a:extLst>
              <a:ext uri="{FF2B5EF4-FFF2-40B4-BE49-F238E27FC236}">
                <a16:creationId xmlns:a16="http://schemas.microsoft.com/office/drawing/2014/main" id="{2D3C3A44-45DB-4592-877F-1A4A99EBA766}"/>
              </a:ext>
            </a:extLst>
          </p:cNvPr>
          <p:cNvPicPr/>
          <p:nvPr/>
        </p:nvPicPr>
        <p:blipFill>
          <a:blip r:embed="rId2"/>
          <a:stretch>
            <a:fillRect/>
          </a:stretch>
        </p:blipFill>
        <p:spPr>
          <a:xfrm>
            <a:off x="1066800" y="1213511"/>
            <a:ext cx="10254343" cy="5001895"/>
          </a:xfrm>
          <a:prstGeom prst="rect">
            <a:avLst/>
          </a:prstGeom>
        </p:spPr>
      </p:pic>
      <p:sp>
        <p:nvSpPr>
          <p:cNvPr id="5" name="Rectangle 4">
            <a:extLst>
              <a:ext uri="{FF2B5EF4-FFF2-40B4-BE49-F238E27FC236}">
                <a16:creationId xmlns:a16="http://schemas.microsoft.com/office/drawing/2014/main" id="{9151982C-FD36-49D3-A575-FDE3D2AB8DEC}"/>
              </a:ext>
            </a:extLst>
          </p:cNvPr>
          <p:cNvSpPr/>
          <p:nvPr/>
        </p:nvSpPr>
        <p:spPr>
          <a:xfrm>
            <a:off x="1066800" y="6215406"/>
            <a:ext cx="10518559" cy="276999"/>
          </a:xfrm>
          <a:prstGeom prst="rect">
            <a:avLst/>
          </a:prstGeom>
        </p:spPr>
        <p:txBody>
          <a:bodyPr wrap="square">
            <a:spAutoFit/>
          </a:bodyPr>
          <a:lstStyle/>
          <a:p>
            <a:pPr algn="just"/>
            <a:r>
              <a:rPr lang="fr-FR" sz="1200" b="1" dirty="0">
                <a:solidFill>
                  <a:srgbClr val="F03F2B"/>
                </a:solidFill>
              </a:rPr>
              <a:t>5- MEDICAMENTS</a:t>
            </a:r>
          </a:p>
        </p:txBody>
      </p:sp>
    </p:spTree>
    <p:extLst>
      <p:ext uri="{BB962C8B-B14F-4D97-AF65-F5344CB8AC3E}">
        <p14:creationId xmlns:p14="http://schemas.microsoft.com/office/powerpoint/2010/main" val="3761030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162594" y="476800"/>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a:t>
            </a:r>
            <a:r>
              <a:rPr lang="fr-FR" sz="2800" b="1" dirty="0"/>
              <a:t>du diagnostic éducatif en 9 étapes</a:t>
            </a:r>
          </a:p>
        </p:txBody>
      </p:sp>
      <p:sp>
        <p:nvSpPr>
          <p:cNvPr id="5" name="Rectangle 4">
            <a:extLst>
              <a:ext uri="{FF2B5EF4-FFF2-40B4-BE49-F238E27FC236}">
                <a16:creationId xmlns:a16="http://schemas.microsoft.com/office/drawing/2014/main" id="{9151982C-FD36-49D3-A575-FDE3D2AB8DEC}"/>
              </a:ext>
            </a:extLst>
          </p:cNvPr>
          <p:cNvSpPr/>
          <p:nvPr/>
        </p:nvSpPr>
        <p:spPr>
          <a:xfrm>
            <a:off x="1162594" y="6217920"/>
            <a:ext cx="10518559" cy="276999"/>
          </a:xfrm>
          <a:prstGeom prst="rect">
            <a:avLst/>
          </a:prstGeom>
        </p:spPr>
        <p:txBody>
          <a:bodyPr wrap="square">
            <a:spAutoFit/>
          </a:bodyPr>
          <a:lstStyle/>
          <a:p>
            <a:pPr algn="just"/>
            <a:r>
              <a:rPr lang="fr-FR" sz="1200" b="1" dirty="0">
                <a:solidFill>
                  <a:srgbClr val="F03F2B"/>
                </a:solidFill>
              </a:rPr>
              <a:t>5- MEDICAMENTS (Suite et Fin)</a:t>
            </a:r>
          </a:p>
        </p:txBody>
      </p:sp>
      <p:pic>
        <p:nvPicPr>
          <p:cNvPr id="7" name="Image 6">
            <a:extLst>
              <a:ext uri="{FF2B5EF4-FFF2-40B4-BE49-F238E27FC236}">
                <a16:creationId xmlns:a16="http://schemas.microsoft.com/office/drawing/2014/main" id="{6ECF5EE1-AD57-4B54-940C-1E1FEAD3CE92}"/>
              </a:ext>
            </a:extLst>
          </p:cNvPr>
          <p:cNvPicPr/>
          <p:nvPr/>
        </p:nvPicPr>
        <p:blipFill>
          <a:blip r:embed="rId2"/>
          <a:stretch>
            <a:fillRect/>
          </a:stretch>
        </p:blipFill>
        <p:spPr>
          <a:xfrm>
            <a:off x="1162594" y="1123328"/>
            <a:ext cx="10058400" cy="5001895"/>
          </a:xfrm>
          <a:prstGeom prst="rect">
            <a:avLst/>
          </a:prstGeom>
        </p:spPr>
      </p:pic>
    </p:spTree>
    <p:extLst>
      <p:ext uri="{BB962C8B-B14F-4D97-AF65-F5344CB8AC3E}">
        <p14:creationId xmlns:p14="http://schemas.microsoft.com/office/powerpoint/2010/main" val="42177200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066800" y="500801"/>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a:t>
            </a:r>
            <a:r>
              <a:rPr lang="fr-FR" sz="2800" b="1" dirty="0"/>
              <a:t>du diagnostic éducatif en 9 étapes</a:t>
            </a:r>
          </a:p>
        </p:txBody>
      </p:sp>
      <p:pic>
        <p:nvPicPr>
          <p:cNvPr id="6" name="Image 5">
            <a:extLst>
              <a:ext uri="{FF2B5EF4-FFF2-40B4-BE49-F238E27FC236}">
                <a16:creationId xmlns:a16="http://schemas.microsoft.com/office/drawing/2014/main" id="{4C749E35-0D1D-4FBD-97F9-A5A39A6CFE2D}"/>
              </a:ext>
            </a:extLst>
          </p:cNvPr>
          <p:cNvPicPr/>
          <p:nvPr/>
        </p:nvPicPr>
        <p:blipFill>
          <a:blip r:embed="rId2"/>
          <a:stretch>
            <a:fillRect/>
          </a:stretch>
        </p:blipFill>
        <p:spPr>
          <a:xfrm>
            <a:off x="1066800" y="1144846"/>
            <a:ext cx="10058400" cy="5001895"/>
          </a:xfrm>
          <a:prstGeom prst="rect">
            <a:avLst/>
          </a:prstGeom>
        </p:spPr>
      </p:pic>
      <p:sp>
        <p:nvSpPr>
          <p:cNvPr id="5" name="Rectangle 4">
            <a:extLst>
              <a:ext uri="{FF2B5EF4-FFF2-40B4-BE49-F238E27FC236}">
                <a16:creationId xmlns:a16="http://schemas.microsoft.com/office/drawing/2014/main" id="{263E6390-6A91-40AF-A554-481A09B8E50C}"/>
              </a:ext>
            </a:extLst>
          </p:cNvPr>
          <p:cNvSpPr/>
          <p:nvPr/>
        </p:nvSpPr>
        <p:spPr>
          <a:xfrm>
            <a:off x="1066800" y="6215406"/>
            <a:ext cx="10518559" cy="276999"/>
          </a:xfrm>
          <a:prstGeom prst="rect">
            <a:avLst/>
          </a:prstGeom>
        </p:spPr>
        <p:txBody>
          <a:bodyPr wrap="square">
            <a:spAutoFit/>
          </a:bodyPr>
          <a:lstStyle/>
          <a:p>
            <a:pPr algn="just"/>
            <a:r>
              <a:rPr lang="fr-FR" sz="1200" b="1" dirty="0">
                <a:solidFill>
                  <a:srgbClr val="F03F2B"/>
                </a:solidFill>
              </a:rPr>
              <a:t>6- VIVRE AVEC LA MALADIE</a:t>
            </a:r>
          </a:p>
        </p:txBody>
      </p:sp>
    </p:spTree>
    <p:extLst>
      <p:ext uri="{BB962C8B-B14F-4D97-AF65-F5344CB8AC3E}">
        <p14:creationId xmlns:p14="http://schemas.microsoft.com/office/powerpoint/2010/main" val="1053250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066800" y="457200"/>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a:t>
            </a:r>
            <a:r>
              <a:rPr lang="fr-FR" sz="2800" b="1" dirty="0"/>
              <a:t>du diagnostic éducatif en 9 étapes</a:t>
            </a:r>
          </a:p>
        </p:txBody>
      </p:sp>
      <p:sp>
        <p:nvSpPr>
          <p:cNvPr id="5" name="Rectangle 4">
            <a:extLst>
              <a:ext uri="{FF2B5EF4-FFF2-40B4-BE49-F238E27FC236}">
                <a16:creationId xmlns:a16="http://schemas.microsoft.com/office/drawing/2014/main" id="{263E6390-6A91-40AF-A554-481A09B8E50C}"/>
              </a:ext>
            </a:extLst>
          </p:cNvPr>
          <p:cNvSpPr/>
          <p:nvPr/>
        </p:nvSpPr>
        <p:spPr>
          <a:xfrm>
            <a:off x="1066800" y="6102362"/>
            <a:ext cx="10518559" cy="276999"/>
          </a:xfrm>
          <a:prstGeom prst="rect">
            <a:avLst/>
          </a:prstGeom>
        </p:spPr>
        <p:txBody>
          <a:bodyPr wrap="square">
            <a:spAutoFit/>
          </a:bodyPr>
          <a:lstStyle/>
          <a:p>
            <a:pPr algn="just"/>
            <a:r>
              <a:rPr lang="fr-FR" sz="1200" b="1" dirty="0">
                <a:solidFill>
                  <a:srgbClr val="F03F2B"/>
                </a:solidFill>
              </a:rPr>
              <a:t>6- VIVRE AVEC LA MALADIE (Suite et Fin)</a:t>
            </a:r>
          </a:p>
        </p:txBody>
      </p:sp>
      <p:pic>
        <p:nvPicPr>
          <p:cNvPr id="7" name="Image 6">
            <a:extLst>
              <a:ext uri="{FF2B5EF4-FFF2-40B4-BE49-F238E27FC236}">
                <a16:creationId xmlns:a16="http://schemas.microsoft.com/office/drawing/2014/main" id="{4CFBCCCD-A3B5-4BDE-9356-E0041DEEDF34}"/>
              </a:ext>
            </a:extLst>
          </p:cNvPr>
          <p:cNvPicPr/>
          <p:nvPr/>
        </p:nvPicPr>
        <p:blipFill>
          <a:blip r:embed="rId2"/>
          <a:stretch>
            <a:fillRect/>
          </a:stretch>
        </p:blipFill>
        <p:spPr>
          <a:xfrm>
            <a:off x="1066800" y="1100467"/>
            <a:ext cx="10058400" cy="5001895"/>
          </a:xfrm>
          <a:prstGeom prst="rect">
            <a:avLst/>
          </a:prstGeom>
        </p:spPr>
      </p:pic>
    </p:spTree>
    <p:extLst>
      <p:ext uri="{BB962C8B-B14F-4D97-AF65-F5344CB8AC3E}">
        <p14:creationId xmlns:p14="http://schemas.microsoft.com/office/powerpoint/2010/main" val="8686510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066800" y="642594"/>
            <a:ext cx="10058400" cy="530223"/>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Lancement du </a:t>
            </a:r>
            <a:r>
              <a:rPr lang="fr-FR" sz="2800" b="1" dirty="0"/>
              <a:t>diagnostic éducatif en 9 étapes</a:t>
            </a:r>
          </a:p>
        </p:txBody>
      </p:sp>
      <p:sp>
        <p:nvSpPr>
          <p:cNvPr id="5" name="Rectangle 4">
            <a:extLst>
              <a:ext uri="{FF2B5EF4-FFF2-40B4-BE49-F238E27FC236}">
                <a16:creationId xmlns:a16="http://schemas.microsoft.com/office/drawing/2014/main" id="{7B9E4A42-7491-4328-B118-617F32037612}"/>
              </a:ext>
            </a:extLst>
          </p:cNvPr>
          <p:cNvSpPr/>
          <p:nvPr/>
        </p:nvSpPr>
        <p:spPr>
          <a:xfrm>
            <a:off x="1162594" y="5429703"/>
            <a:ext cx="10518559" cy="276999"/>
          </a:xfrm>
          <a:prstGeom prst="rect">
            <a:avLst/>
          </a:prstGeom>
        </p:spPr>
        <p:txBody>
          <a:bodyPr wrap="square">
            <a:spAutoFit/>
          </a:bodyPr>
          <a:lstStyle/>
          <a:p>
            <a:pPr algn="just"/>
            <a:r>
              <a:rPr lang="fr-FR" sz="1200" b="1" dirty="0">
                <a:solidFill>
                  <a:srgbClr val="F03F2B"/>
                </a:solidFill>
              </a:rPr>
              <a:t>7- REMARQUES</a:t>
            </a:r>
          </a:p>
        </p:txBody>
      </p:sp>
      <p:pic>
        <p:nvPicPr>
          <p:cNvPr id="6" name="Image 5">
            <a:extLst>
              <a:ext uri="{FF2B5EF4-FFF2-40B4-BE49-F238E27FC236}">
                <a16:creationId xmlns:a16="http://schemas.microsoft.com/office/drawing/2014/main" id="{04CB8596-64D1-4350-8383-6E32CBE58540}"/>
              </a:ext>
            </a:extLst>
          </p:cNvPr>
          <p:cNvPicPr/>
          <p:nvPr/>
        </p:nvPicPr>
        <p:blipFill rotWithShape="1">
          <a:blip r:embed="rId2"/>
          <a:srcRect b="55668"/>
          <a:stretch/>
        </p:blipFill>
        <p:spPr bwMode="auto">
          <a:xfrm>
            <a:off x="1162593" y="1828800"/>
            <a:ext cx="10228217" cy="27089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026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066800" y="642594"/>
            <a:ext cx="10058400" cy="530223"/>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800" dirty="0"/>
              <a:t>Définition des </a:t>
            </a:r>
            <a:r>
              <a:rPr lang="fr-FR" sz="2800" b="1" dirty="0"/>
              <a:t>objectifs éducatifs</a:t>
            </a:r>
          </a:p>
        </p:txBody>
      </p:sp>
      <p:sp>
        <p:nvSpPr>
          <p:cNvPr id="5" name="Rectangle 4">
            <a:extLst>
              <a:ext uri="{FF2B5EF4-FFF2-40B4-BE49-F238E27FC236}">
                <a16:creationId xmlns:a16="http://schemas.microsoft.com/office/drawing/2014/main" id="{7B9E4A42-7491-4328-B118-617F32037612}"/>
              </a:ext>
            </a:extLst>
          </p:cNvPr>
          <p:cNvSpPr/>
          <p:nvPr/>
        </p:nvSpPr>
        <p:spPr>
          <a:xfrm>
            <a:off x="1162594" y="5429703"/>
            <a:ext cx="10518559" cy="461665"/>
          </a:xfrm>
          <a:prstGeom prst="rect">
            <a:avLst/>
          </a:prstGeom>
        </p:spPr>
        <p:txBody>
          <a:bodyPr wrap="square">
            <a:spAutoFit/>
          </a:bodyPr>
          <a:lstStyle/>
          <a:p>
            <a:pPr algn="just"/>
            <a:r>
              <a:rPr lang="fr-FR" sz="1200" b="1" dirty="0">
                <a:solidFill>
                  <a:srgbClr val="F03F2B"/>
                </a:solidFill>
              </a:rPr>
              <a:t>8- DEFINIR LES OBJECTIFS EDUCATIFS</a:t>
            </a:r>
          </a:p>
          <a:p>
            <a:pPr algn="just"/>
            <a:r>
              <a:rPr lang="fr-FR" sz="1200" b="1" dirty="0">
                <a:solidFill>
                  <a:srgbClr val="F03F2B"/>
                </a:solidFill>
              </a:rPr>
              <a:t>Attention les noms des objectifs éducatifs seront utilisés textuellement dans la fenêtre synthèse du patient</a:t>
            </a:r>
          </a:p>
        </p:txBody>
      </p:sp>
      <p:pic>
        <p:nvPicPr>
          <p:cNvPr id="7" name="Image 6">
            <a:extLst>
              <a:ext uri="{FF2B5EF4-FFF2-40B4-BE49-F238E27FC236}">
                <a16:creationId xmlns:a16="http://schemas.microsoft.com/office/drawing/2014/main" id="{48507B04-DF5E-454C-AEA6-D297C32D0A32}"/>
              </a:ext>
            </a:extLst>
          </p:cNvPr>
          <p:cNvPicPr/>
          <p:nvPr/>
        </p:nvPicPr>
        <p:blipFill rotWithShape="1">
          <a:blip r:embed="rId2"/>
          <a:srcRect b="33122"/>
          <a:stretch/>
        </p:blipFill>
        <p:spPr bwMode="auto">
          <a:xfrm>
            <a:off x="1162594" y="1403713"/>
            <a:ext cx="10202092" cy="36976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3108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FD58D9-11BC-47E5-8F40-E943E9BDFD17}"/>
              </a:ext>
            </a:extLst>
          </p:cNvPr>
          <p:cNvSpPr>
            <a:spLocks noGrp="1"/>
          </p:cNvSpPr>
          <p:nvPr>
            <p:ph type="title"/>
          </p:nvPr>
        </p:nvSpPr>
        <p:spPr>
          <a:xfrm>
            <a:off x="1066800" y="642594"/>
            <a:ext cx="10058400" cy="715689"/>
          </a:xfrm>
        </p:spPr>
        <p:txBody>
          <a:bodyPr>
            <a:normAutofit/>
          </a:bodyPr>
          <a:lstStyle/>
          <a:p>
            <a:r>
              <a:rPr lang="fr-FR" sz="2800" dirty="0"/>
              <a:t>Connexion à la plateforme</a:t>
            </a:r>
          </a:p>
        </p:txBody>
      </p:sp>
      <p:sp>
        <p:nvSpPr>
          <p:cNvPr id="3" name="Espace réservé de la date 2">
            <a:extLst>
              <a:ext uri="{FF2B5EF4-FFF2-40B4-BE49-F238E27FC236}">
                <a16:creationId xmlns:a16="http://schemas.microsoft.com/office/drawing/2014/main" id="{14CC01A2-B175-4672-BDD8-9A401511B4E0}"/>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5" name="Image 4">
            <a:extLst>
              <a:ext uri="{FF2B5EF4-FFF2-40B4-BE49-F238E27FC236}">
                <a16:creationId xmlns:a16="http://schemas.microsoft.com/office/drawing/2014/main" id="{6853BEC5-DD89-4892-A8E1-045CBCE82C51}"/>
              </a:ext>
            </a:extLst>
          </p:cNvPr>
          <p:cNvPicPr/>
          <p:nvPr/>
        </p:nvPicPr>
        <p:blipFill rotWithShape="1">
          <a:blip r:embed="rId2"/>
          <a:srcRect l="-515" t="-257" r="257" b="47717"/>
          <a:stretch/>
        </p:blipFill>
        <p:spPr bwMode="auto">
          <a:xfrm>
            <a:off x="1649730" y="3727470"/>
            <a:ext cx="8892540" cy="2397086"/>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256DD031-FC23-4227-8C81-541857945166}"/>
              </a:ext>
            </a:extLst>
          </p:cNvPr>
          <p:cNvSpPr/>
          <p:nvPr/>
        </p:nvSpPr>
        <p:spPr>
          <a:xfrm>
            <a:off x="836720" y="1307395"/>
            <a:ext cx="10518559" cy="2246769"/>
          </a:xfrm>
          <a:prstGeom prst="rect">
            <a:avLst/>
          </a:prstGeom>
        </p:spPr>
        <p:txBody>
          <a:bodyPr wrap="square">
            <a:spAutoFit/>
          </a:bodyPr>
          <a:lstStyle/>
          <a:p>
            <a:pPr algn="just"/>
            <a:r>
              <a:rPr lang="fr-FR" sz="1400" dirty="0"/>
              <a:t>Sur votre navigateur: idéalement </a:t>
            </a:r>
            <a:r>
              <a:rPr lang="fr-FR" sz="1400" b="1" dirty="0">
                <a:solidFill>
                  <a:srgbClr val="FF0000"/>
                </a:solidFill>
              </a:rPr>
              <a:t>GOOGLE CHROME </a:t>
            </a:r>
            <a:r>
              <a:rPr lang="fr-FR" sz="1400" dirty="0"/>
              <a:t>merci de taper l’adresse suivante : </a:t>
            </a:r>
            <a:r>
              <a:rPr lang="fr-FR" sz="1400" b="1" dirty="0">
                <a:hlinkClick r:id="rId3"/>
              </a:rPr>
              <a:t>https://pret.apetcardiooccitanie.fr/</a:t>
            </a:r>
            <a:endParaRPr lang="fr-FR" sz="1400" b="1" dirty="0"/>
          </a:p>
          <a:p>
            <a:pPr algn="just"/>
            <a:endParaRPr lang="fr-FR" sz="1400" dirty="0"/>
          </a:p>
          <a:p>
            <a:pPr algn="just"/>
            <a:r>
              <a:rPr lang="fr-FR" sz="1400" dirty="0"/>
              <a:t>Pour obtenir votre identifiant merci de m’adresser un SMS au </a:t>
            </a:r>
            <a:r>
              <a:rPr lang="fr-FR" sz="1400" b="1" dirty="0"/>
              <a:t>06.14.41.17.35</a:t>
            </a:r>
            <a:r>
              <a:rPr lang="fr-FR" sz="1400" dirty="0"/>
              <a:t> ou </a:t>
            </a:r>
            <a:r>
              <a:rPr lang="fr-FR" sz="1400" b="1" dirty="0"/>
              <a:t>de me téléphoner</a:t>
            </a:r>
            <a:r>
              <a:rPr lang="fr-FR" sz="1400" dirty="0"/>
              <a:t>. Je donnerai à chaque coordinateur son identifiant et son mot de passe sur la base. </a:t>
            </a:r>
            <a:r>
              <a:rPr lang="fr-FR" sz="1400" b="1" dirty="0"/>
              <a:t>Tous les centres ont été créés </a:t>
            </a:r>
            <a:r>
              <a:rPr lang="fr-FR" sz="1400" dirty="0"/>
              <a:t>et une fois logués vous pourrez retrouver tous les membres déjà renseignés avec leur identifiant. </a:t>
            </a:r>
            <a:r>
              <a:rPr lang="fr-FR" sz="1400" b="1" dirty="0"/>
              <a:t>Au début le mot de passe sera le même pour tout le monde </a:t>
            </a:r>
            <a:r>
              <a:rPr lang="fr-FR" sz="1400" dirty="0"/>
              <a:t>et vous pourrez ensuite le modifier.</a:t>
            </a:r>
          </a:p>
          <a:p>
            <a:pPr algn="just"/>
            <a:endParaRPr lang="fr-FR" sz="1400" dirty="0"/>
          </a:p>
          <a:p>
            <a:pPr algn="just"/>
            <a:r>
              <a:rPr lang="fr-FR" sz="1400" b="1" dirty="0"/>
              <a:t>Seul le coordinateur du centre pourra modifier les caractéristiques de son centre </a:t>
            </a:r>
            <a:r>
              <a:rPr lang="fr-FR" sz="1400" dirty="0"/>
              <a:t>(vous pouvez tous décider de fonctionner en mode coordinateur cela ne pose aucun problème).</a:t>
            </a:r>
          </a:p>
        </p:txBody>
      </p:sp>
      <p:sp>
        <p:nvSpPr>
          <p:cNvPr id="4" name="Ellipse 3">
            <a:extLst>
              <a:ext uri="{FF2B5EF4-FFF2-40B4-BE49-F238E27FC236}">
                <a16:creationId xmlns:a16="http://schemas.microsoft.com/office/drawing/2014/main" id="{095AFC9F-9050-4DBF-9FAB-2A93DD42B61B}"/>
              </a:ext>
            </a:extLst>
          </p:cNvPr>
          <p:cNvSpPr/>
          <p:nvPr/>
        </p:nvSpPr>
        <p:spPr>
          <a:xfrm>
            <a:off x="10306050" y="530905"/>
            <a:ext cx="819150" cy="715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Tree>
    <p:extLst>
      <p:ext uri="{BB962C8B-B14F-4D97-AF65-F5344CB8AC3E}">
        <p14:creationId xmlns:p14="http://schemas.microsoft.com/office/powerpoint/2010/main" val="3365991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D36A12-45A2-4E3E-8244-D3E2A093FA1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66254478-40A5-49C1-8E45-79BDB8D25E12}"/>
              </a:ext>
            </a:extLst>
          </p:cNvPr>
          <p:cNvSpPr txBox="1">
            <a:spLocks/>
          </p:cNvSpPr>
          <p:nvPr/>
        </p:nvSpPr>
        <p:spPr>
          <a:xfrm>
            <a:off x="1066800" y="642594"/>
            <a:ext cx="10058400" cy="530223"/>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fr-FR" sz="2800" b="1" dirty="0"/>
              <a:t>Synthèse</a:t>
            </a:r>
            <a:r>
              <a:rPr lang="fr-FR" sz="2800" dirty="0"/>
              <a:t> du diagnostic éducatif</a:t>
            </a:r>
          </a:p>
        </p:txBody>
      </p:sp>
      <p:sp>
        <p:nvSpPr>
          <p:cNvPr id="5" name="Rectangle 4">
            <a:extLst>
              <a:ext uri="{FF2B5EF4-FFF2-40B4-BE49-F238E27FC236}">
                <a16:creationId xmlns:a16="http://schemas.microsoft.com/office/drawing/2014/main" id="{7B9E4A42-7491-4328-B118-617F32037612}"/>
              </a:ext>
            </a:extLst>
          </p:cNvPr>
          <p:cNvSpPr/>
          <p:nvPr/>
        </p:nvSpPr>
        <p:spPr>
          <a:xfrm>
            <a:off x="1162594" y="5623469"/>
            <a:ext cx="10518559" cy="276999"/>
          </a:xfrm>
          <a:prstGeom prst="rect">
            <a:avLst/>
          </a:prstGeom>
        </p:spPr>
        <p:txBody>
          <a:bodyPr wrap="square">
            <a:spAutoFit/>
          </a:bodyPr>
          <a:lstStyle/>
          <a:p>
            <a:pPr algn="just"/>
            <a:r>
              <a:rPr lang="fr-FR" sz="1200" b="1" dirty="0">
                <a:solidFill>
                  <a:srgbClr val="F03F2B"/>
                </a:solidFill>
              </a:rPr>
              <a:t>9- SYNTHESE</a:t>
            </a:r>
          </a:p>
        </p:txBody>
      </p:sp>
      <p:pic>
        <p:nvPicPr>
          <p:cNvPr id="6" name="Image 5">
            <a:extLst>
              <a:ext uri="{FF2B5EF4-FFF2-40B4-BE49-F238E27FC236}">
                <a16:creationId xmlns:a16="http://schemas.microsoft.com/office/drawing/2014/main" id="{55E2359B-2CAA-4DA7-9858-B21FB90AB431}"/>
              </a:ext>
            </a:extLst>
          </p:cNvPr>
          <p:cNvPicPr/>
          <p:nvPr/>
        </p:nvPicPr>
        <p:blipFill rotWithShape="1">
          <a:blip r:embed="rId2"/>
          <a:srcRect b="25657"/>
          <a:stretch/>
        </p:blipFill>
        <p:spPr bwMode="auto">
          <a:xfrm>
            <a:off x="1162594" y="1234531"/>
            <a:ext cx="10254343" cy="41951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0314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C95EB39-357F-49D9-ACA2-3B2E2DF2CF60}"/>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6" name="Image 5">
            <a:extLst>
              <a:ext uri="{FF2B5EF4-FFF2-40B4-BE49-F238E27FC236}">
                <a16:creationId xmlns:a16="http://schemas.microsoft.com/office/drawing/2014/main" id="{DAF98F22-6DBB-4EAC-B7DA-FE3A3892C378}"/>
              </a:ext>
            </a:extLst>
          </p:cNvPr>
          <p:cNvPicPr/>
          <p:nvPr/>
        </p:nvPicPr>
        <p:blipFill>
          <a:blip r:embed="rId2"/>
          <a:stretch>
            <a:fillRect/>
          </a:stretch>
        </p:blipFill>
        <p:spPr>
          <a:xfrm>
            <a:off x="1066799" y="1087310"/>
            <a:ext cx="10162903" cy="5028611"/>
          </a:xfrm>
          <a:prstGeom prst="rect">
            <a:avLst/>
          </a:prstGeom>
        </p:spPr>
      </p:pic>
      <p:sp>
        <p:nvSpPr>
          <p:cNvPr id="7" name="Titre 1">
            <a:extLst>
              <a:ext uri="{FF2B5EF4-FFF2-40B4-BE49-F238E27FC236}">
                <a16:creationId xmlns:a16="http://schemas.microsoft.com/office/drawing/2014/main" id="{41188868-0E32-41D6-A767-83F5E77C370B}"/>
              </a:ext>
            </a:extLst>
          </p:cNvPr>
          <p:cNvSpPr txBox="1">
            <a:spLocks/>
          </p:cNvSpPr>
          <p:nvPr/>
        </p:nvSpPr>
        <p:spPr>
          <a:xfrm>
            <a:off x="1066799" y="553994"/>
            <a:ext cx="10162903" cy="372438"/>
          </a:xfrm>
          <a:prstGeom prst="rect">
            <a:avLst/>
          </a:prstGeom>
          <a:solidFill>
            <a:srgbClr val="FF0000"/>
          </a:solidFill>
        </p:spPr>
        <p:txBody>
          <a:bodyPr>
            <a:normAutofit fontScale="70000" lnSpcReduction="20000"/>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b="1" dirty="0">
                <a:solidFill>
                  <a:schemeClr val="bg1"/>
                </a:solidFill>
              </a:rPr>
              <a:t>On peut revenir sur chaque phase du diagnostic éducatif tant que non validé</a:t>
            </a:r>
          </a:p>
        </p:txBody>
      </p:sp>
      <p:sp>
        <p:nvSpPr>
          <p:cNvPr id="3" name="ZoneTexte 2"/>
          <p:cNvSpPr txBox="1"/>
          <p:nvPr/>
        </p:nvSpPr>
        <p:spPr>
          <a:xfrm>
            <a:off x="1483568" y="3601616"/>
            <a:ext cx="2136710" cy="2031325"/>
          </a:xfrm>
          <a:prstGeom prst="rect">
            <a:avLst/>
          </a:prstGeom>
          <a:solidFill>
            <a:srgbClr val="FF0000"/>
          </a:solidFill>
        </p:spPr>
        <p:txBody>
          <a:bodyPr wrap="square" rtlCol="0">
            <a:spAutoFit/>
          </a:bodyPr>
          <a:lstStyle/>
          <a:p>
            <a:pPr algn="ctr"/>
            <a:r>
              <a:rPr lang="fr-FR" b="1" dirty="0">
                <a:solidFill>
                  <a:schemeClr val="bg1"/>
                </a:solidFill>
              </a:rPr>
              <a:t>Au-delà de la validation, on ne peut modifier que OBJECTIF ETP, SYNTHESE et STADE DE PROCHASKA</a:t>
            </a:r>
          </a:p>
        </p:txBody>
      </p:sp>
    </p:spTree>
    <p:extLst>
      <p:ext uri="{BB962C8B-B14F-4D97-AF65-F5344CB8AC3E}">
        <p14:creationId xmlns:p14="http://schemas.microsoft.com/office/powerpoint/2010/main" val="34371166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136C3A9-E50F-4213-A9B7-18E62E7F96F9}"/>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8A818838-194D-4BAB-8176-F3C5AE7FD7B0}"/>
              </a:ext>
            </a:extLst>
          </p:cNvPr>
          <p:cNvSpPr txBox="1">
            <a:spLocks/>
          </p:cNvSpPr>
          <p:nvPr/>
        </p:nvSpPr>
        <p:spPr>
          <a:xfrm>
            <a:off x="1066800" y="642594"/>
            <a:ext cx="10058400" cy="530223"/>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Le patient passe au statut « </a:t>
            </a:r>
            <a:r>
              <a:rPr lang="fr-FR" sz="2800" b="1" dirty="0"/>
              <a:t>Éducation</a:t>
            </a:r>
            <a:r>
              <a:rPr lang="fr-FR" sz="2800" dirty="0"/>
              <a:t> »:</a:t>
            </a:r>
          </a:p>
        </p:txBody>
      </p:sp>
      <p:pic>
        <p:nvPicPr>
          <p:cNvPr id="6" name="Image 5">
            <a:extLst>
              <a:ext uri="{FF2B5EF4-FFF2-40B4-BE49-F238E27FC236}">
                <a16:creationId xmlns:a16="http://schemas.microsoft.com/office/drawing/2014/main" id="{C8B5D357-C235-4967-B355-7950FDE1099A}"/>
              </a:ext>
            </a:extLst>
          </p:cNvPr>
          <p:cNvPicPr/>
          <p:nvPr/>
        </p:nvPicPr>
        <p:blipFill rotWithShape="1">
          <a:blip r:embed="rId2"/>
          <a:srcRect b="14536"/>
          <a:stretch/>
        </p:blipFill>
        <p:spPr bwMode="auto">
          <a:xfrm>
            <a:off x="1214846" y="1291590"/>
            <a:ext cx="10058400" cy="4923816"/>
          </a:xfrm>
          <a:prstGeom prst="rect">
            <a:avLst/>
          </a:prstGeom>
          <a:ln>
            <a:noFill/>
          </a:ln>
          <a:extLst>
            <a:ext uri="{53640926-AAD7-44D8-BBD7-CCE9431645EC}">
              <a14:shadowObscured xmlns:a14="http://schemas.microsoft.com/office/drawing/2010/main"/>
            </a:ext>
          </a:extLst>
        </p:spPr>
      </p:pic>
      <p:sp>
        <p:nvSpPr>
          <p:cNvPr id="5" name="Ellipse 4">
            <a:extLst>
              <a:ext uri="{FF2B5EF4-FFF2-40B4-BE49-F238E27FC236}">
                <a16:creationId xmlns:a16="http://schemas.microsoft.com/office/drawing/2014/main" id="{0EAE3B26-9E36-428B-81C1-9FB80E265A40}"/>
              </a:ext>
            </a:extLst>
          </p:cNvPr>
          <p:cNvSpPr/>
          <p:nvPr/>
        </p:nvSpPr>
        <p:spPr>
          <a:xfrm>
            <a:off x="3342104" y="2752082"/>
            <a:ext cx="586409" cy="278296"/>
          </a:xfrm>
          <a:prstGeom prst="ellipse">
            <a:avLst/>
          </a:prstGeom>
          <a:noFill/>
          <a:ln w="25400">
            <a:solidFill>
              <a:srgbClr val="F0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9509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E619686-C1F9-4B34-B9C2-C4F4DF54FF20}"/>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3" name="Image 2">
            <a:extLst>
              <a:ext uri="{FF2B5EF4-FFF2-40B4-BE49-F238E27FC236}">
                <a16:creationId xmlns:a16="http://schemas.microsoft.com/office/drawing/2014/main" id="{D18A4EE6-F576-43DB-9F31-07EE7FECC733}"/>
              </a:ext>
            </a:extLst>
          </p:cNvPr>
          <p:cNvPicPr/>
          <p:nvPr/>
        </p:nvPicPr>
        <p:blipFill rotWithShape="1">
          <a:blip r:embed="rId2"/>
          <a:srcRect b="44090"/>
          <a:stretch/>
        </p:blipFill>
        <p:spPr bwMode="auto">
          <a:xfrm>
            <a:off x="1166272" y="1480314"/>
            <a:ext cx="10058400" cy="3403419"/>
          </a:xfrm>
          <a:prstGeom prst="rect">
            <a:avLst/>
          </a:prstGeom>
          <a:ln>
            <a:noFill/>
          </a:ln>
          <a:extLst>
            <a:ext uri="{53640926-AAD7-44D8-BBD7-CCE9431645EC}">
              <a14:shadowObscured xmlns:a14="http://schemas.microsoft.com/office/drawing/2010/main"/>
            </a:ext>
          </a:extLst>
        </p:spPr>
      </p:pic>
      <p:sp>
        <p:nvSpPr>
          <p:cNvPr id="4" name="Titre 1">
            <a:extLst>
              <a:ext uri="{FF2B5EF4-FFF2-40B4-BE49-F238E27FC236}">
                <a16:creationId xmlns:a16="http://schemas.microsoft.com/office/drawing/2014/main" id="{23DCD68E-D41C-4A32-97A4-1D938F4BB8EF}"/>
              </a:ext>
            </a:extLst>
          </p:cNvPr>
          <p:cNvSpPr txBox="1">
            <a:spLocks/>
          </p:cNvSpPr>
          <p:nvPr/>
        </p:nvSpPr>
        <p:spPr>
          <a:xfrm>
            <a:off x="1066800" y="642594"/>
            <a:ext cx="10058400" cy="530223"/>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Les </a:t>
            </a:r>
            <a:r>
              <a:rPr lang="fr-FR" sz="2800" b="1" dirty="0"/>
              <a:t>documents</a:t>
            </a:r>
            <a:r>
              <a:rPr lang="fr-FR" sz="2800" dirty="0"/>
              <a:t> du patient</a:t>
            </a:r>
          </a:p>
        </p:txBody>
      </p:sp>
      <p:sp>
        <p:nvSpPr>
          <p:cNvPr id="6" name="Rectangle 5">
            <a:extLst>
              <a:ext uri="{FF2B5EF4-FFF2-40B4-BE49-F238E27FC236}">
                <a16:creationId xmlns:a16="http://schemas.microsoft.com/office/drawing/2014/main" id="{F2B69C4F-F086-4371-935B-73E6002DB94D}"/>
              </a:ext>
            </a:extLst>
          </p:cNvPr>
          <p:cNvSpPr/>
          <p:nvPr/>
        </p:nvSpPr>
        <p:spPr>
          <a:xfrm>
            <a:off x="1166272" y="5045854"/>
            <a:ext cx="10058399" cy="365760"/>
          </a:xfrm>
          <a:prstGeom prst="rect">
            <a:avLst/>
          </a:prstGeom>
          <a:solidFill>
            <a:srgbClr val="FFFF00"/>
          </a:solidFill>
        </p:spPr>
        <p:txBody>
          <a:bodyPr wrap="square">
            <a:spAutoFit/>
          </a:bodyPr>
          <a:lstStyle/>
          <a:p>
            <a:pPr algn="just"/>
            <a:r>
              <a:rPr lang="fr-FR" dirty="0"/>
              <a:t>Le fait de cocher le document </a:t>
            </a:r>
            <a:r>
              <a:rPr lang="fr-FR" b="1" dirty="0"/>
              <a:t>signifie qu’il a été adressé </a:t>
            </a:r>
            <a:r>
              <a:rPr lang="fr-FR" dirty="0"/>
              <a:t>++</a:t>
            </a:r>
          </a:p>
        </p:txBody>
      </p:sp>
    </p:spTree>
    <p:extLst>
      <p:ext uri="{BB962C8B-B14F-4D97-AF65-F5344CB8AC3E}">
        <p14:creationId xmlns:p14="http://schemas.microsoft.com/office/powerpoint/2010/main" val="27655620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F402BA5-50BE-4763-8668-D6532DAA7B34}"/>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5" name="Image 4">
            <a:extLst>
              <a:ext uri="{FF2B5EF4-FFF2-40B4-BE49-F238E27FC236}">
                <a16:creationId xmlns:a16="http://schemas.microsoft.com/office/drawing/2014/main" id="{9184EE90-BD96-48BB-BCBF-C4A98F7F0DDB}"/>
              </a:ext>
            </a:extLst>
          </p:cNvPr>
          <p:cNvPicPr/>
          <p:nvPr/>
        </p:nvPicPr>
        <p:blipFill rotWithShape="1">
          <a:blip r:embed="rId2"/>
          <a:srcRect t="6702" r="48672" b="979"/>
          <a:stretch/>
        </p:blipFill>
        <p:spPr bwMode="auto">
          <a:xfrm>
            <a:off x="1319184" y="1279938"/>
            <a:ext cx="4564380" cy="4617720"/>
          </a:xfrm>
          <a:prstGeom prst="rect">
            <a:avLst/>
          </a:prstGeom>
          <a:ln>
            <a:noFill/>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0AE64561-F5EC-4248-841B-D3A2A63AF699}"/>
              </a:ext>
            </a:extLst>
          </p:cNvPr>
          <p:cNvPicPr/>
          <p:nvPr/>
        </p:nvPicPr>
        <p:blipFill rotWithShape="1">
          <a:blip r:embed="rId3"/>
          <a:srcRect t="6246" r="48843" b="-1"/>
          <a:stretch/>
        </p:blipFill>
        <p:spPr bwMode="auto">
          <a:xfrm>
            <a:off x="6428746" y="1208183"/>
            <a:ext cx="4549140" cy="4689475"/>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4FB4C575-9418-4D58-AFE1-59EE27CBEF9D}"/>
              </a:ext>
            </a:extLst>
          </p:cNvPr>
          <p:cNvSpPr/>
          <p:nvPr/>
        </p:nvSpPr>
        <p:spPr>
          <a:xfrm>
            <a:off x="1319184" y="683343"/>
            <a:ext cx="3380913" cy="276999"/>
          </a:xfrm>
          <a:prstGeom prst="rect">
            <a:avLst/>
          </a:prstGeom>
        </p:spPr>
        <p:txBody>
          <a:bodyPr wrap="square">
            <a:spAutoFit/>
          </a:bodyPr>
          <a:lstStyle/>
          <a:p>
            <a:pPr algn="just"/>
            <a:r>
              <a:rPr lang="fr-FR" sz="1200" b="1" dirty="0">
                <a:solidFill>
                  <a:srgbClr val="F03F2B"/>
                </a:solidFill>
              </a:rPr>
              <a:t>1- CONVOCATION PATIENT</a:t>
            </a:r>
          </a:p>
        </p:txBody>
      </p:sp>
      <p:sp>
        <p:nvSpPr>
          <p:cNvPr id="12" name="Rectangle 11">
            <a:extLst>
              <a:ext uri="{FF2B5EF4-FFF2-40B4-BE49-F238E27FC236}">
                <a16:creationId xmlns:a16="http://schemas.microsoft.com/office/drawing/2014/main" id="{242F9675-184B-4E79-8231-2F19859D7B39}"/>
              </a:ext>
            </a:extLst>
          </p:cNvPr>
          <p:cNvSpPr/>
          <p:nvPr/>
        </p:nvSpPr>
        <p:spPr>
          <a:xfrm>
            <a:off x="6428746" y="723994"/>
            <a:ext cx="4549140" cy="276999"/>
          </a:xfrm>
          <a:prstGeom prst="rect">
            <a:avLst/>
          </a:prstGeom>
        </p:spPr>
        <p:txBody>
          <a:bodyPr wrap="square">
            <a:spAutoFit/>
          </a:bodyPr>
          <a:lstStyle/>
          <a:p>
            <a:pPr algn="just"/>
            <a:r>
              <a:rPr lang="fr-FR" sz="1200" b="1" dirty="0">
                <a:solidFill>
                  <a:srgbClr val="F03F2B"/>
                </a:solidFill>
              </a:rPr>
              <a:t>2- DOUBLE CONVOCATION PATIENT POUR MEDECIN TT</a:t>
            </a:r>
          </a:p>
        </p:txBody>
      </p:sp>
    </p:spTree>
    <p:extLst>
      <p:ext uri="{BB962C8B-B14F-4D97-AF65-F5344CB8AC3E}">
        <p14:creationId xmlns:p14="http://schemas.microsoft.com/office/powerpoint/2010/main" val="575945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C8E4E0E-87D3-4F37-8A64-D2098896D173}"/>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5" name="Image 4">
            <a:extLst>
              <a:ext uri="{FF2B5EF4-FFF2-40B4-BE49-F238E27FC236}">
                <a16:creationId xmlns:a16="http://schemas.microsoft.com/office/drawing/2014/main" id="{43DA4347-060A-409C-B4D5-C3D8FC65DEB2}"/>
              </a:ext>
            </a:extLst>
          </p:cNvPr>
          <p:cNvPicPr/>
          <p:nvPr/>
        </p:nvPicPr>
        <p:blipFill rotWithShape="1">
          <a:blip r:embed="rId2"/>
          <a:srcRect l="26992" t="6094" r="28020"/>
          <a:stretch/>
        </p:blipFill>
        <p:spPr bwMode="auto">
          <a:xfrm>
            <a:off x="988566" y="1231373"/>
            <a:ext cx="4000500" cy="4697095"/>
          </a:xfrm>
          <a:prstGeom prst="rect">
            <a:avLst/>
          </a:prstGeom>
          <a:ln>
            <a:noFill/>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2156E4A4-EE70-4956-987E-D920E591D75F}"/>
              </a:ext>
            </a:extLst>
          </p:cNvPr>
          <p:cNvPicPr/>
          <p:nvPr/>
        </p:nvPicPr>
        <p:blipFill rotWithShape="1">
          <a:blip r:embed="rId3"/>
          <a:srcRect l="26907" t="6246" r="28106"/>
          <a:stretch/>
        </p:blipFill>
        <p:spPr bwMode="auto">
          <a:xfrm>
            <a:off x="6096000" y="1231373"/>
            <a:ext cx="4000500" cy="4689475"/>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2432195-4C98-42FD-AB58-D9824E108341}"/>
              </a:ext>
            </a:extLst>
          </p:cNvPr>
          <p:cNvSpPr/>
          <p:nvPr/>
        </p:nvSpPr>
        <p:spPr>
          <a:xfrm>
            <a:off x="988566" y="685860"/>
            <a:ext cx="4000500" cy="276999"/>
          </a:xfrm>
          <a:prstGeom prst="rect">
            <a:avLst/>
          </a:prstGeom>
        </p:spPr>
        <p:txBody>
          <a:bodyPr wrap="square">
            <a:spAutoFit/>
          </a:bodyPr>
          <a:lstStyle/>
          <a:p>
            <a:pPr algn="just"/>
            <a:r>
              <a:rPr lang="fr-FR" sz="1200" b="1" dirty="0">
                <a:solidFill>
                  <a:srgbClr val="F03F2B"/>
                </a:solidFill>
              </a:rPr>
              <a:t>3 – RAPPORT DIAGNOSTIC EDUCATIF  POUR LE MG</a:t>
            </a:r>
          </a:p>
        </p:txBody>
      </p:sp>
      <p:sp>
        <p:nvSpPr>
          <p:cNvPr id="12" name="Rectangle 11">
            <a:extLst>
              <a:ext uri="{FF2B5EF4-FFF2-40B4-BE49-F238E27FC236}">
                <a16:creationId xmlns:a16="http://schemas.microsoft.com/office/drawing/2014/main" id="{362FE463-E202-4B9D-9A67-62924ACC77CF}"/>
              </a:ext>
            </a:extLst>
          </p:cNvPr>
          <p:cNvSpPr/>
          <p:nvPr/>
        </p:nvSpPr>
        <p:spPr>
          <a:xfrm>
            <a:off x="6428746" y="723994"/>
            <a:ext cx="3667754" cy="276999"/>
          </a:xfrm>
          <a:prstGeom prst="rect">
            <a:avLst/>
          </a:prstGeom>
        </p:spPr>
        <p:txBody>
          <a:bodyPr wrap="square">
            <a:spAutoFit/>
          </a:bodyPr>
          <a:lstStyle/>
          <a:p>
            <a:pPr algn="just"/>
            <a:r>
              <a:rPr lang="fr-FR" sz="1200" b="1" dirty="0">
                <a:solidFill>
                  <a:srgbClr val="F03F2B"/>
                </a:solidFill>
              </a:rPr>
              <a:t>4- RAPPORT SEANCE D’ETP POUR LE MG</a:t>
            </a:r>
          </a:p>
        </p:txBody>
      </p:sp>
    </p:spTree>
    <p:extLst>
      <p:ext uri="{BB962C8B-B14F-4D97-AF65-F5344CB8AC3E}">
        <p14:creationId xmlns:p14="http://schemas.microsoft.com/office/powerpoint/2010/main" val="153064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4E36A1F-75C2-4167-B0E1-82B1C11F92DC}"/>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552D1C0D-BD73-474A-9214-9B6CE8366FE4}"/>
              </a:ext>
            </a:extLst>
          </p:cNvPr>
          <p:cNvSpPr txBox="1">
            <a:spLocks/>
          </p:cNvSpPr>
          <p:nvPr/>
        </p:nvSpPr>
        <p:spPr>
          <a:xfrm>
            <a:off x="1066800" y="642594"/>
            <a:ext cx="10058400" cy="530223"/>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La </a:t>
            </a:r>
            <a:r>
              <a:rPr lang="fr-FR" sz="2800" b="1" dirty="0"/>
              <a:t>séance d’ETP de 8 heures </a:t>
            </a:r>
            <a:r>
              <a:rPr lang="fr-FR" sz="2800" dirty="0"/>
              <a:t>a eu lieu</a:t>
            </a:r>
          </a:p>
        </p:txBody>
      </p:sp>
      <p:pic>
        <p:nvPicPr>
          <p:cNvPr id="8" name="Image 7">
            <a:extLst>
              <a:ext uri="{FF2B5EF4-FFF2-40B4-BE49-F238E27FC236}">
                <a16:creationId xmlns:a16="http://schemas.microsoft.com/office/drawing/2014/main" id="{7F1325DE-1075-4FC0-BB2C-58A3B49A06B0}"/>
              </a:ext>
            </a:extLst>
          </p:cNvPr>
          <p:cNvPicPr/>
          <p:nvPr/>
        </p:nvPicPr>
        <p:blipFill rotWithShape="1">
          <a:blip r:embed="rId2"/>
          <a:srcRect l="-1" r="85" b="48508"/>
          <a:stretch/>
        </p:blipFill>
        <p:spPr bwMode="auto">
          <a:xfrm>
            <a:off x="1066800" y="1581927"/>
            <a:ext cx="10058400" cy="257556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54BD6074-96D1-413B-BAD9-C1887B7D9083}"/>
              </a:ext>
            </a:extLst>
          </p:cNvPr>
          <p:cNvSpPr/>
          <p:nvPr/>
        </p:nvSpPr>
        <p:spPr>
          <a:xfrm>
            <a:off x="1066801" y="4495123"/>
            <a:ext cx="10058400" cy="1323439"/>
          </a:xfrm>
          <a:prstGeom prst="rect">
            <a:avLst/>
          </a:prstGeom>
          <a:solidFill>
            <a:srgbClr val="FFFF00"/>
          </a:solidFill>
        </p:spPr>
        <p:txBody>
          <a:bodyPr wrap="square">
            <a:spAutoFit/>
          </a:bodyPr>
          <a:lstStyle/>
          <a:p>
            <a:pPr algn="just"/>
            <a:r>
              <a:rPr lang="fr-FR" sz="1600" dirty="0"/>
              <a:t>Vous renseignez en les cochant </a:t>
            </a:r>
            <a:r>
              <a:rPr lang="fr-FR" sz="1600" b="1" dirty="0"/>
              <a:t>chacune des étapes </a:t>
            </a:r>
            <a:r>
              <a:rPr lang="fr-FR" sz="1600" dirty="0"/>
              <a:t>effectuées.</a:t>
            </a:r>
          </a:p>
          <a:p>
            <a:pPr algn="just"/>
            <a:r>
              <a:rPr lang="fr-FR" sz="1600" dirty="0"/>
              <a:t>Ceci concerne </a:t>
            </a:r>
            <a:r>
              <a:rPr lang="fr-FR" sz="1600" b="1" dirty="0"/>
              <a:t>l’ensemble des patients </a:t>
            </a:r>
            <a:r>
              <a:rPr lang="fr-FR" sz="1600" dirty="0"/>
              <a:t>d’une séance</a:t>
            </a:r>
          </a:p>
          <a:p>
            <a:pPr algn="just"/>
            <a:r>
              <a:rPr lang="fr-FR" sz="1600" dirty="0"/>
              <a:t>Une fois les éléments renseignés pour tous les patients de la même séance , </a:t>
            </a:r>
            <a:r>
              <a:rPr lang="fr-FR" sz="1600" b="1" dirty="0"/>
              <a:t>choisissez le patient dans la liste </a:t>
            </a:r>
            <a:r>
              <a:rPr lang="fr-FR" sz="1600" dirty="0"/>
              <a:t>pour </a:t>
            </a:r>
            <a:r>
              <a:rPr lang="fr-FR" sz="1600" b="1" dirty="0" err="1"/>
              <a:t>smartifier</a:t>
            </a:r>
            <a:r>
              <a:rPr lang="fr-FR" sz="1600" b="1" dirty="0"/>
              <a:t> ses objectifs </a:t>
            </a:r>
            <a:r>
              <a:rPr lang="fr-FR" sz="1600" dirty="0"/>
              <a:t>et notez les réponses de son </a:t>
            </a:r>
            <a:r>
              <a:rPr lang="fr-FR" sz="1600" b="1" dirty="0"/>
              <a:t>évaluation globale du programme</a:t>
            </a:r>
            <a:r>
              <a:rPr lang="fr-FR" sz="1600" dirty="0"/>
              <a:t>.</a:t>
            </a:r>
          </a:p>
        </p:txBody>
      </p:sp>
      <p:sp>
        <p:nvSpPr>
          <p:cNvPr id="13" name="Ellipse 12">
            <a:extLst>
              <a:ext uri="{FF2B5EF4-FFF2-40B4-BE49-F238E27FC236}">
                <a16:creationId xmlns:a16="http://schemas.microsoft.com/office/drawing/2014/main" id="{B3549A46-6AD0-41F4-8449-481703243CD8}"/>
              </a:ext>
            </a:extLst>
          </p:cNvPr>
          <p:cNvSpPr/>
          <p:nvPr/>
        </p:nvSpPr>
        <p:spPr>
          <a:xfrm>
            <a:off x="1629728" y="3178206"/>
            <a:ext cx="1477456" cy="488271"/>
          </a:xfrm>
          <a:prstGeom prst="ellipse">
            <a:avLst/>
          </a:prstGeom>
          <a:noFill/>
          <a:ln w="25400">
            <a:solidFill>
              <a:srgbClr val="F0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orme libre : forme 24">
            <a:extLst>
              <a:ext uri="{FF2B5EF4-FFF2-40B4-BE49-F238E27FC236}">
                <a16:creationId xmlns:a16="http://schemas.microsoft.com/office/drawing/2014/main" id="{4DF02E77-89B5-493F-B569-76AF6A5AA42A}"/>
              </a:ext>
            </a:extLst>
          </p:cNvPr>
          <p:cNvSpPr/>
          <p:nvPr/>
        </p:nvSpPr>
        <p:spPr>
          <a:xfrm>
            <a:off x="3124940" y="3471169"/>
            <a:ext cx="6614136" cy="1682889"/>
          </a:xfrm>
          <a:custGeom>
            <a:avLst/>
            <a:gdLst>
              <a:gd name="connsiteX0" fmla="*/ 0 w 6614136"/>
              <a:gd name="connsiteY0" fmla="*/ 0 h 1682889"/>
              <a:gd name="connsiteX1" fmla="*/ 6081204 w 6614136"/>
              <a:gd name="connsiteY1" fmla="*/ 1118586 h 1682889"/>
              <a:gd name="connsiteX2" fmla="*/ 6329778 w 6614136"/>
              <a:gd name="connsiteY2" fmla="*/ 1624614 h 1682889"/>
              <a:gd name="connsiteX3" fmla="*/ 6303145 w 6614136"/>
              <a:gd name="connsiteY3" fmla="*/ 1651247 h 1682889"/>
            </a:gdLst>
            <a:ahLst/>
            <a:cxnLst>
              <a:cxn ang="0">
                <a:pos x="connsiteX0" y="connsiteY0"/>
              </a:cxn>
              <a:cxn ang="0">
                <a:pos x="connsiteX1" y="connsiteY1"/>
              </a:cxn>
              <a:cxn ang="0">
                <a:pos x="connsiteX2" y="connsiteY2"/>
              </a:cxn>
              <a:cxn ang="0">
                <a:pos x="connsiteX3" y="connsiteY3"/>
              </a:cxn>
            </a:cxnLst>
            <a:rect l="l" t="t" r="r" b="b"/>
            <a:pathLst>
              <a:path w="6614136" h="1682889">
                <a:moveTo>
                  <a:pt x="0" y="0"/>
                </a:moveTo>
                <a:cubicBezTo>
                  <a:pt x="2513120" y="423908"/>
                  <a:pt x="5026241" y="847817"/>
                  <a:pt x="6081204" y="1118586"/>
                </a:cubicBezTo>
                <a:cubicBezTo>
                  <a:pt x="7136167" y="1389355"/>
                  <a:pt x="6292788" y="1535837"/>
                  <a:pt x="6329778" y="1624614"/>
                </a:cubicBezTo>
                <a:cubicBezTo>
                  <a:pt x="6366768" y="1713391"/>
                  <a:pt x="6334956" y="1682319"/>
                  <a:pt x="6303145" y="1651247"/>
                </a:cubicBezTo>
              </a:path>
            </a:pathLst>
          </a:custGeom>
          <a:noFill/>
          <a:ln w="28575">
            <a:solidFill>
              <a:srgbClr val="F0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9001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FAF9901-ED4A-44FA-9E4B-2E19258BA7F8}"/>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707B8B31-E7A4-48E2-9FA8-03E9051E952C}"/>
              </a:ext>
            </a:extLst>
          </p:cNvPr>
          <p:cNvSpPr txBox="1">
            <a:spLocks/>
          </p:cNvSpPr>
          <p:nvPr/>
        </p:nvSpPr>
        <p:spPr>
          <a:xfrm>
            <a:off x="1066800" y="642594"/>
            <a:ext cx="10058400" cy="530223"/>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b="1" dirty="0"/>
              <a:t>Smartification des objectifs éducatifs </a:t>
            </a:r>
            <a:r>
              <a:rPr lang="fr-FR" sz="2800" dirty="0"/>
              <a:t>et évaluation</a:t>
            </a:r>
          </a:p>
        </p:txBody>
      </p:sp>
      <p:pic>
        <p:nvPicPr>
          <p:cNvPr id="5" name="Image 4">
            <a:extLst>
              <a:ext uri="{FF2B5EF4-FFF2-40B4-BE49-F238E27FC236}">
                <a16:creationId xmlns:a16="http://schemas.microsoft.com/office/drawing/2014/main" id="{867A81F6-B58F-4D96-832D-CC739FB82B42}"/>
              </a:ext>
            </a:extLst>
          </p:cNvPr>
          <p:cNvPicPr>
            <a:picLocks noChangeAspect="1"/>
          </p:cNvPicPr>
          <p:nvPr/>
        </p:nvPicPr>
        <p:blipFill>
          <a:blip r:embed="rId2"/>
          <a:stretch>
            <a:fillRect/>
          </a:stretch>
        </p:blipFill>
        <p:spPr>
          <a:xfrm>
            <a:off x="1242874" y="1316597"/>
            <a:ext cx="9882325" cy="4898809"/>
          </a:xfrm>
          <a:prstGeom prst="rect">
            <a:avLst/>
          </a:prstGeom>
        </p:spPr>
      </p:pic>
      <p:sp>
        <p:nvSpPr>
          <p:cNvPr id="7" name="Ellipse 6">
            <a:extLst>
              <a:ext uri="{FF2B5EF4-FFF2-40B4-BE49-F238E27FC236}">
                <a16:creationId xmlns:a16="http://schemas.microsoft.com/office/drawing/2014/main" id="{58EA1DCA-487A-446A-8BAF-6DBA0F91EC0B}"/>
              </a:ext>
            </a:extLst>
          </p:cNvPr>
          <p:cNvSpPr/>
          <p:nvPr/>
        </p:nvSpPr>
        <p:spPr>
          <a:xfrm>
            <a:off x="1816159" y="3091646"/>
            <a:ext cx="1477456" cy="282607"/>
          </a:xfrm>
          <a:prstGeom prst="ellipse">
            <a:avLst/>
          </a:prstGeom>
          <a:noFill/>
          <a:ln w="25400">
            <a:solidFill>
              <a:srgbClr val="F0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E282DAE-104F-4730-9C32-6A600F980B61}"/>
              </a:ext>
            </a:extLst>
          </p:cNvPr>
          <p:cNvSpPr/>
          <p:nvPr/>
        </p:nvSpPr>
        <p:spPr>
          <a:xfrm>
            <a:off x="1816159" y="4582875"/>
            <a:ext cx="1876952" cy="282606"/>
          </a:xfrm>
          <a:prstGeom prst="ellipse">
            <a:avLst/>
          </a:prstGeom>
          <a:noFill/>
          <a:ln w="25400">
            <a:solidFill>
              <a:srgbClr val="F0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66077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B07D47C-92E3-4293-B612-FE41CEED2038}"/>
              </a:ext>
            </a:extLst>
          </p:cNvPr>
          <p:cNvSpPr>
            <a:spLocks noGrp="1"/>
          </p:cNvSpPr>
          <p:nvPr>
            <p:ph type="dt" sz="half" idx="10"/>
          </p:nvPr>
        </p:nvSpPr>
        <p:spPr/>
        <p:txBody>
          <a:bodyPr/>
          <a:lstStyle/>
          <a:p>
            <a:pPr rtl="0"/>
            <a:fld id="{2BD66AC7-6890-4F0E-B000-A39D822B7C00}" type="datetime1">
              <a:rPr lang="fr-FR" smtClean="0"/>
              <a:t>21/11/2020</a:t>
            </a:fld>
            <a:endParaRPr lang="en-US"/>
          </a:p>
        </p:txBody>
      </p:sp>
      <p:pic>
        <p:nvPicPr>
          <p:cNvPr id="5" name="Image 4">
            <a:extLst>
              <a:ext uri="{FF2B5EF4-FFF2-40B4-BE49-F238E27FC236}">
                <a16:creationId xmlns:a16="http://schemas.microsoft.com/office/drawing/2014/main" id="{F16BEE55-3014-44A5-97CE-ED34DA7AEB28}"/>
              </a:ext>
            </a:extLst>
          </p:cNvPr>
          <p:cNvPicPr/>
          <p:nvPr/>
        </p:nvPicPr>
        <p:blipFill rotWithShape="1">
          <a:blip r:embed="rId2"/>
          <a:srcRect t="36519" r="-253"/>
          <a:stretch/>
        </p:blipFill>
        <p:spPr bwMode="auto">
          <a:xfrm>
            <a:off x="1066800" y="1172817"/>
            <a:ext cx="10058400" cy="3218815"/>
          </a:xfrm>
          <a:prstGeom prst="rect">
            <a:avLst/>
          </a:prstGeom>
          <a:ln>
            <a:noFill/>
          </a:ln>
          <a:extLst>
            <a:ext uri="{53640926-AAD7-44D8-BBD7-CCE9431645EC}">
              <a14:shadowObscured xmlns:a14="http://schemas.microsoft.com/office/drawing/2010/main"/>
            </a:ext>
          </a:extLst>
        </p:spPr>
      </p:pic>
      <p:sp>
        <p:nvSpPr>
          <p:cNvPr id="7" name="Titre 1">
            <a:extLst>
              <a:ext uri="{FF2B5EF4-FFF2-40B4-BE49-F238E27FC236}">
                <a16:creationId xmlns:a16="http://schemas.microsoft.com/office/drawing/2014/main" id="{4F526756-341B-4072-802C-F52BE1B97303}"/>
              </a:ext>
            </a:extLst>
          </p:cNvPr>
          <p:cNvSpPr txBox="1">
            <a:spLocks/>
          </p:cNvSpPr>
          <p:nvPr/>
        </p:nvSpPr>
        <p:spPr>
          <a:xfrm>
            <a:off x="1066800" y="642594"/>
            <a:ext cx="10058400" cy="530223"/>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b="1" dirty="0"/>
              <a:t>Smartification des objectifs </a:t>
            </a:r>
            <a:r>
              <a:rPr lang="fr-FR" sz="2800" dirty="0"/>
              <a:t>éducatifs et évaluation</a:t>
            </a:r>
          </a:p>
        </p:txBody>
      </p:sp>
      <p:sp>
        <p:nvSpPr>
          <p:cNvPr id="9" name="Rectangle 8">
            <a:extLst>
              <a:ext uri="{FF2B5EF4-FFF2-40B4-BE49-F238E27FC236}">
                <a16:creationId xmlns:a16="http://schemas.microsoft.com/office/drawing/2014/main" id="{678D3340-EA9A-4650-82C5-7A25D2D86592}"/>
              </a:ext>
            </a:extLst>
          </p:cNvPr>
          <p:cNvSpPr/>
          <p:nvPr/>
        </p:nvSpPr>
        <p:spPr>
          <a:xfrm>
            <a:off x="1066800" y="4584918"/>
            <a:ext cx="10518559" cy="1815882"/>
          </a:xfrm>
          <a:prstGeom prst="rect">
            <a:avLst/>
          </a:prstGeom>
          <a:solidFill>
            <a:srgbClr val="FFFF00"/>
          </a:solidFill>
        </p:spPr>
        <p:txBody>
          <a:bodyPr wrap="square">
            <a:spAutoFit/>
          </a:bodyPr>
          <a:lstStyle/>
          <a:p>
            <a:pPr algn="just"/>
            <a:r>
              <a:rPr lang="fr-FR" sz="1600" dirty="0"/>
              <a:t>Smartifier un objectif éducatif va permettre </a:t>
            </a:r>
            <a:r>
              <a:rPr lang="fr-FR" sz="1600" b="1" dirty="0"/>
              <a:t>de l’évaluer secondairement à distance de la séance d’ETP </a:t>
            </a:r>
            <a:r>
              <a:rPr lang="fr-FR" sz="1600" dirty="0"/>
              <a:t>:  (</a:t>
            </a:r>
            <a:r>
              <a:rPr lang="fr-FR" sz="1600" b="1" dirty="0">
                <a:solidFill>
                  <a:srgbClr val="FF0000"/>
                </a:solidFill>
              </a:rPr>
              <a:t>S</a:t>
            </a:r>
            <a:r>
              <a:rPr lang="fr-FR" sz="1600" dirty="0"/>
              <a:t>) on le spécifie (</a:t>
            </a:r>
            <a:r>
              <a:rPr lang="fr-FR" sz="1600" b="1" dirty="0">
                <a:solidFill>
                  <a:srgbClr val="FF0000"/>
                </a:solidFill>
              </a:rPr>
              <a:t>M</a:t>
            </a:r>
            <a:r>
              <a:rPr lang="fr-FR" sz="1600" dirty="0"/>
              <a:t>) on le mesure par autoévaluation ou </a:t>
            </a:r>
            <a:r>
              <a:rPr lang="fr-FR" sz="1600" dirty="0" err="1"/>
              <a:t>hétéro-évaluation</a:t>
            </a:r>
            <a:r>
              <a:rPr lang="fr-FR" sz="1600" dirty="0"/>
              <a:t> (</a:t>
            </a:r>
            <a:r>
              <a:rPr lang="fr-FR" sz="1600" b="1" dirty="0">
                <a:solidFill>
                  <a:srgbClr val="FF0000"/>
                </a:solidFill>
              </a:rPr>
              <a:t>A</a:t>
            </a:r>
            <a:r>
              <a:rPr lang="fr-FR" sz="1600" dirty="0"/>
              <a:t>)  le patient dit s’il est atteignable  (</a:t>
            </a:r>
            <a:r>
              <a:rPr lang="fr-FR" sz="1600" b="1" dirty="0">
                <a:solidFill>
                  <a:srgbClr val="FF0000"/>
                </a:solidFill>
              </a:rPr>
              <a:t>R</a:t>
            </a:r>
            <a:r>
              <a:rPr lang="fr-FR" sz="1600" dirty="0"/>
              <a:t>)   l’équipe soignante dit s’il est réaliste (</a:t>
            </a:r>
            <a:r>
              <a:rPr lang="fr-FR" sz="1600" b="1" dirty="0">
                <a:solidFill>
                  <a:srgbClr val="FF0000"/>
                </a:solidFill>
              </a:rPr>
              <a:t>T</a:t>
            </a:r>
            <a:r>
              <a:rPr lang="fr-FR" sz="1600" dirty="0"/>
              <a:t>) et on définit la temporalité de l’évaluation de cet objectif : date de rappel.</a:t>
            </a:r>
          </a:p>
          <a:p>
            <a:pPr algn="just"/>
            <a:endParaRPr lang="fr-FR" sz="1600" dirty="0"/>
          </a:p>
          <a:p>
            <a:pPr algn="just"/>
            <a:r>
              <a:rPr lang="fr-FR" sz="1600" b="1" dirty="0"/>
              <a:t>En cas d’échec le recours </a:t>
            </a:r>
            <a:r>
              <a:rPr lang="fr-FR" sz="1600" dirty="0"/>
              <a:t>est l’adresse mail du centre : ex: </a:t>
            </a:r>
            <a:r>
              <a:rPr lang="fr-FR" sz="1600" dirty="0">
                <a:hlinkClick r:id="rId3"/>
              </a:rPr>
              <a:t>montauban@apetcardiooccitanie.fr</a:t>
            </a:r>
            <a:r>
              <a:rPr lang="fr-FR" sz="1600" dirty="0"/>
              <a:t> . Une fois validées ces infos on peut les « EDITER » pour les modifier.</a:t>
            </a:r>
          </a:p>
        </p:txBody>
      </p:sp>
    </p:spTree>
    <p:extLst>
      <p:ext uri="{BB962C8B-B14F-4D97-AF65-F5344CB8AC3E}">
        <p14:creationId xmlns:p14="http://schemas.microsoft.com/office/powerpoint/2010/main" val="25953902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DBBCB84-8ACD-4C8D-9183-A397CCFE8B51}"/>
              </a:ext>
            </a:extLst>
          </p:cNvPr>
          <p:cNvSpPr>
            <a:spLocks noGrp="1"/>
          </p:cNvSpPr>
          <p:nvPr>
            <p:ph type="dt" sz="half" idx="10"/>
          </p:nvPr>
        </p:nvSpPr>
        <p:spPr/>
        <p:txBody>
          <a:bodyPr/>
          <a:lstStyle/>
          <a:p>
            <a:pPr rtl="0"/>
            <a:fld id="{2BD66AC7-6890-4F0E-B000-A39D822B7C00}" type="datetime1">
              <a:rPr lang="fr-FR" smtClean="0"/>
              <a:t>21/11/2020</a:t>
            </a:fld>
            <a:endParaRPr lang="en-US" dirty="0"/>
          </a:p>
        </p:txBody>
      </p:sp>
      <p:sp>
        <p:nvSpPr>
          <p:cNvPr id="4" name="Titre 1">
            <a:extLst>
              <a:ext uri="{FF2B5EF4-FFF2-40B4-BE49-F238E27FC236}">
                <a16:creationId xmlns:a16="http://schemas.microsoft.com/office/drawing/2014/main" id="{F2ED2A4C-13E5-4572-82CF-9402EB6629C2}"/>
              </a:ext>
            </a:extLst>
          </p:cNvPr>
          <p:cNvSpPr txBox="1">
            <a:spLocks/>
          </p:cNvSpPr>
          <p:nvPr/>
        </p:nvSpPr>
        <p:spPr>
          <a:xfrm>
            <a:off x="1066800" y="642594"/>
            <a:ext cx="10058400" cy="530223"/>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b="1" dirty="0"/>
              <a:t>Évaluation globale </a:t>
            </a:r>
            <a:r>
              <a:rPr lang="fr-FR" sz="2800" dirty="0"/>
              <a:t>du programme</a:t>
            </a:r>
          </a:p>
        </p:txBody>
      </p:sp>
      <p:sp>
        <p:nvSpPr>
          <p:cNvPr id="6" name="Rectangle 5">
            <a:extLst>
              <a:ext uri="{FF2B5EF4-FFF2-40B4-BE49-F238E27FC236}">
                <a16:creationId xmlns:a16="http://schemas.microsoft.com/office/drawing/2014/main" id="{5DCAF40F-763A-4238-8D3C-8D73FA955962}"/>
              </a:ext>
            </a:extLst>
          </p:cNvPr>
          <p:cNvSpPr/>
          <p:nvPr/>
        </p:nvSpPr>
        <p:spPr>
          <a:xfrm>
            <a:off x="1066800" y="4579146"/>
            <a:ext cx="10265361" cy="1323439"/>
          </a:xfrm>
          <a:prstGeom prst="rect">
            <a:avLst/>
          </a:prstGeom>
          <a:solidFill>
            <a:srgbClr val="FFFF00"/>
          </a:solidFill>
        </p:spPr>
        <p:txBody>
          <a:bodyPr wrap="square">
            <a:spAutoFit/>
          </a:bodyPr>
          <a:lstStyle/>
          <a:p>
            <a:pPr algn="just"/>
            <a:r>
              <a:rPr lang="fr-FR" sz="1600" dirty="0"/>
              <a:t>Une fois tous les objectifs éducatifs smartifiés </a:t>
            </a:r>
            <a:r>
              <a:rPr lang="fr-FR" sz="1600" b="1" dirty="0"/>
              <a:t>on renseigne l’évaluation globale du programme </a:t>
            </a:r>
            <a:r>
              <a:rPr lang="fr-FR" sz="1600" dirty="0"/>
              <a:t>(sur le principe de la cible dans l’ancien PRÊT CARDIO)</a:t>
            </a:r>
          </a:p>
          <a:p>
            <a:pPr algn="just"/>
            <a:endParaRPr lang="fr-FR" sz="1600" dirty="0"/>
          </a:p>
          <a:p>
            <a:pPr algn="just"/>
            <a:r>
              <a:rPr lang="fr-FR" sz="1600" dirty="0"/>
              <a:t>Une fois la Smartification et l’évaluation globale faite </a:t>
            </a:r>
            <a:r>
              <a:rPr lang="fr-FR" sz="1600" b="1" dirty="0"/>
              <a:t>on clique sur « FINALISER » qui est une action irréversible ++</a:t>
            </a:r>
          </a:p>
        </p:txBody>
      </p:sp>
      <p:pic>
        <p:nvPicPr>
          <p:cNvPr id="9" name="Image 8">
            <a:extLst>
              <a:ext uri="{FF2B5EF4-FFF2-40B4-BE49-F238E27FC236}">
                <a16:creationId xmlns:a16="http://schemas.microsoft.com/office/drawing/2014/main" id="{017E1A0F-78E8-419F-A512-04D09F43E86D}"/>
              </a:ext>
            </a:extLst>
          </p:cNvPr>
          <p:cNvPicPr/>
          <p:nvPr/>
        </p:nvPicPr>
        <p:blipFill rotWithShape="1">
          <a:blip r:embed="rId2"/>
          <a:srcRect t="61699" r="172"/>
          <a:stretch/>
        </p:blipFill>
        <p:spPr bwMode="auto">
          <a:xfrm>
            <a:off x="1066800" y="1322613"/>
            <a:ext cx="10265361" cy="28554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671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F1E3B-577F-4EBE-8B0F-D0F1935C21D6}"/>
              </a:ext>
            </a:extLst>
          </p:cNvPr>
          <p:cNvSpPr>
            <a:spLocks noGrp="1"/>
          </p:cNvSpPr>
          <p:nvPr>
            <p:ph type="title"/>
          </p:nvPr>
        </p:nvSpPr>
        <p:spPr>
          <a:xfrm>
            <a:off x="1066800" y="642594"/>
            <a:ext cx="10058400" cy="831543"/>
          </a:xfrm>
        </p:spPr>
        <p:txBody>
          <a:bodyPr>
            <a:normAutofit fontScale="90000"/>
          </a:bodyPr>
          <a:lstStyle/>
          <a:p>
            <a:r>
              <a:rPr lang="fr-FR" sz="2800" dirty="0"/>
              <a:t>Vous pouvez y accéder également à partir de notre site: </a:t>
            </a:r>
            <a:r>
              <a:rPr lang="fr-FR" sz="2800" dirty="0">
                <a:hlinkClick r:id="rId2"/>
              </a:rPr>
              <a:t>www.apetcardiooccitanie.fr</a:t>
            </a:r>
            <a:r>
              <a:rPr lang="fr-FR" sz="2800" dirty="0"/>
              <a:t> </a:t>
            </a:r>
          </a:p>
        </p:txBody>
      </p:sp>
      <p:sp>
        <p:nvSpPr>
          <p:cNvPr id="3" name="Espace réservé de la date 2">
            <a:extLst>
              <a:ext uri="{FF2B5EF4-FFF2-40B4-BE49-F238E27FC236}">
                <a16:creationId xmlns:a16="http://schemas.microsoft.com/office/drawing/2014/main" id="{CE6202C0-3DE8-4654-A45F-5D3C13713B5D}"/>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6" name="Image 5">
            <a:extLst>
              <a:ext uri="{FF2B5EF4-FFF2-40B4-BE49-F238E27FC236}">
                <a16:creationId xmlns:a16="http://schemas.microsoft.com/office/drawing/2014/main" id="{656C2DC3-8A88-480F-9DD8-634108EECEC8}"/>
              </a:ext>
            </a:extLst>
          </p:cNvPr>
          <p:cNvPicPr>
            <a:picLocks noChangeAspect="1"/>
          </p:cNvPicPr>
          <p:nvPr/>
        </p:nvPicPr>
        <p:blipFill>
          <a:blip r:embed="rId3"/>
          <a:stretch>
            <a:fillRect/>
          </a:stretch>
        </p:blipFill>
        <p:spPr>
          <a:xfrm>
            <a:off x="1219200" y="1641025"/>
            <a:ext cx="9439275" cy="4313040"/>
          </a:xfrm>
          <a:prstGeom prst="rect">
            <a:avLst/>
          </a:prstGeom>
        </p:spPr>
      </p:pic>
      <p:sp>
        <p:nvSpPr>
          <p:cNvPr id="5" name="Ellipse 4">
            <a:extLst>
              <a:ext uri="{FF2B5EF4-FFF2-40B4-BE49-F238E27FC236}">
                <a16:creationId xmlns:a16="http://schemas.microsoft.com/office/drawing/2014/main" id="{5AF68F53-E8F3-458B-81E7-F0C1CBED5D6E}"/>
              </a:ext>
            </a:extLst>
          </p:cNvPr>
          <p:cNvSpPr/>
          <p:nvPr/>
        </p:nvSpPr>
        <p:spPr>
          <a:xfrm>
            <a:off x="4162425" y="2852448"/>
            <a:ext cx="1421296" cy="25841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769414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84CE76D-7C43-4CE1-8ED5-5910272DDE42}"/>
              </a:ext>
            </a:extLst>
          </p:cNvPr>
          <p:cNvSpPr>
            <a:spLocks noGrp="1"/>
          </p:cNvSpPr>
          <p:nvPr>
            <p:ph type="dt" sz="half" idx="10"/>
          </p:nvPr>
        </p:nvSpPr>
        <p:spPr/>
        <p:txBody>
          <a:bodyPr/>
          <a:lstStyle/>
          <a:p>
            <a:pPr rtl="0"/>
            <a:fld id="{2BD66AC7-6890-4F0E-B000-A39D822B7C00}" type="datetime1">
              <a:rPr lang="fr-FR" smtClean="0"/>
              <a:t>21/11/2020</a:t>
            </a:fld>
            <a:endParaRPr lang="en-US"/>
          </a:p>
        </p:txBody>
      </p:sp>
      <p:sp>
        <p:nvSpPr>
          <p:cNvPr id="4" name="Titre 1">
            <a:extLst>
              <a:ext uri="{FF2B5EF4-FFF2-40B4-BE49-F238E27FC236}">
                <a16:creationId xmlns:a16="http://schemas.microsoft.com/office/drawing/2014/main" id="{B1726276-588C-4BBA-B24B-3DA27EFD3CBC}"/>
              </a:ext>
            </a:extLst>
          </p:cNvPr>
          <p:cNvSpPr txBox="1">
            <a:spLocks/>
          </p:cNvSpPr>
          <p:nvPr/>
        </p:nvSpPr>
        <p:spPr>
          <a:xfrm>
            <a:off x="835241" y="590550"/>
            <a:ext cx="10118509" cy="582267"/>
          </a:xfrm>
          <a:prstGeom prst="rect">
            <a:avLst/>
          </a:prstGeom>
        </p:spPr>
        <p:txBody>
          <a:bodyPr>
            <a:normAutofit fontScale="77500" lnSpcReduction="20000"/>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Le patient passe à l’étape de </a:t>
            </a:r>
            <a:r>
              <a:rPr lang="fr-FR" sz="2800" b="1" dirty="0"/>
              <a:t>suivi des objectifs et des changements de comportement </a:t>
            </a:r>
            <a:r>
              <a:rPr lang="fr-FR" sz="2800" dirty="0"/>
              <a:t>(questionnaire EHFsBs-9) </a:t>
            </a:r>
          </a:p>
        </p:txBody>
      </p:sp>
      <p:pic>
        <p:nvPicPr>
          <p:cNvPr id="5" name="Image 4">
            <a:extLst>
              <a:ext uri="{FF2B5EF4-FFF2-40B4-BE49-F238E27FC236}">
                <a16:creationId xmlns:a16="http://schemas.microsoft.com/office/drawing/2014/main" id="{5291A693-D061-4BCD-A2F3-52790ED272B9}"/>
              </a:ext>
            </a:extLst>
          </p:cNvPr>
          <p:cNvPicPr>
            <a:picLocks noChangeAspect="1"/>
          </p:cNvPicPr>
          <p:nvPr/>
        </p:nvPicPr>
        <p:blipFill>
          <a:blip r:embed="rId2"/>
          <a:stretch>
            <a:fillRect/>
          </a:stretch>
        </p:blipFill>
        <p:spPr>
          <a:xfrm>
            <a:off x="1238250" y="1172817"/>
            <a:ext cx="9484077" cy="4076951"/>
          </a:xfrm>
          <a:prstGeom prst="rect">
            <a:avLst/>
          </a:prstGeom>
        </p:spPr>
      </p:pic>
      <p:sp>
        <p:nvSpPr>
          <p:cNvPr id="7" name="Ellipse 6">
            <a:extLst>
              <a:ext uri="{FF2B5EF4-FFF2-40B4-BE49-F238E27FC236}">
                <a16:creationId xmlns:a16="http://schemas.microsoft.com/office/drawing/2014/main" id="{5A89A335-4460-4C11-8346-FFD1421B88FA}"/>
              </a:ext>
            </a:extLst>
          </p:cNvPr>
          <p:cNvSpPr/>
          <p:nvPr/>
        </p:nvSpPr>
        <p:spPr>
          <a:xfrm>
            <a:off x="4236609" y="4162938"/>
            <a:ext cx="5750278" cy="521786"/>
          </a:xfrm>
          <a:prstGeom prst="ellipse">
            <a:avLst/>
          </a:prstGeom>
          <a:noFill/>
          <a:ln w="25400">
            <a:solidFill>
              <a:srgbClr val="F0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B685CFD2-8413-47F0-A434-57237EEF7CCE}"/>
              </a:ext>
            </a:extLst>
          </p:cNvPr>
          <p:cNvSpPr/>
          <p:nvPr/>
        </p:nvSpPr>
        <p:spPr>
          <a:xfrm>
            <a:off x="3719997" y="2195003"/>
            <a:ext cx="1224982" cy="1402891"/>
          </a:xfrm>
          <a:prstGeom prst="ellipse">
            <a:avLst/>
          </a:prstGeom>
          <a:noFill/>
          <a:ln w="25400">
            <a:solidFill>
              <a:srgbClr val="F0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2ED652B9-FB35-4BE4-9CB2-B02F4F7B1319}"/>
              </a:ext>
            </a:extLst>
          </p:cNvPr>
          <p:cNvSpPr/>
          <p:nvPr/>
        </p:nvSpPr>
        <p:spPr>
          <a:xfrm>
            <a:off x="1055585" y="5462703"/>
            <a:ext cx="9898165" cy="738664"/>
          </a:xfrm>
          <a:prstGeom prst="rect">
            <a:avLst/>
          </a:prstGeom>
          <a:solidFill>
            <a:srgbClr val="FFFF00"/>
          </a:solidFill>
        </p:spPr>
        <p:txBody>
          <a:bodyPr wrap="square">
            <a:spAutoFit/>
          </a:bodyPr>
          <a:lstStyle/>
          <a:p>
            <a:pPr algn="just"/>
            <a:r>
              <a:rPr lang="fr-FR" sz="1400" dirty="0"/>
              <a:t>Les objectifs smartifiés ont </a:t>
            </a:r>
            <a:r>
              <a:rPr lang="fr-FR" sz="1400" b="1" dirty="0"/>
              <a:t>une date d’analyse reportée dans le tableau de bord</a:t>
            </a:r>
            <a:r>
              <a:rPr lang="fr-FR" sz="1400" dirty="0"/>
              <a:t>.</a:t>
            </a:r>
          </a:p>
          <a:p>
            <a:pPr algn="just"/>
            <a:r>
              <a:rPr lang="fr-FR" sz="1400" b="1" dirty="0"/>
              <a:t>Les évaluations à 3 mois et 12 mois </a:t>
            </a:r>
            <a:r>
              <a:rPr lang="fr-FR" sz="1400" dirty="0"/>
              <a:t>seront des rappels au patient ou à l’équipe éducative  (par mail) pour renseigner les </a:t>
            </a:r>
            <a:r>
              <a:rPr lang="fr-FR" sz="1400" b="1" dirty="0"/>
              <a:t>réhospitalisassions</a:t>
            </a:r>
            <a:r>
              <a:rPr lang="fr-FR" sz="1400" dirty="0"/>
              <a:t> et le questionnaire de </a:t>
            </a:r>
            <a:r>
              <a:rPr lang="fr-FR" sz="1400" b="1" dirty="0"/>
              <a:t>changement de comportement </a:t>
            </a:r>
            <a:r>
              <a:rPr lang="fr-FR" sz="1400" dirty="0"/>
              <a:t>(EHFsBS-9)</a:t>
            </a:r>
          </a:p>
        </p:txBody>
      </p:sp>
    </p:spTree>
    <p:extLst>
      <p:ext uri="{BB962C8B-B14F-4D97-AF65-F5344CB8AC3E}">
        <p14:creationId xmlns:p14="http://schemas.microsoft.com/office/powerpoint/2010/main" val="15810667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90042A5-3554-4F2A-B8FD-967B41000D64}"/>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6" name="Image 5">
            <a:extLst>
              <a:ext uri="{FF2B5EF4-FFF2-40B4-BE49-F238E27FC236}">
                <a16:creationId xmlns:a16="http://schemas.microsoft.com/office/drawing/2014/main" id="{D797CCF8-4E4E-46EA-8229-61993101053E}"/>
              </a:ext>
            </a:extLst>
          </p:cNvPr>
          <p:cNvPicPr/>
          <p:nvPr/>
        </p:nvPicPr>
        <p:blipFill rotWithShape="1">
          <a:blip r:embed="rId2"/>
          <a:srcRect t="5941" r="172" b="54145"/>
          <a:stretch/>
        </p:blipFill>
        <p:spPr bwMode="auto">
          <a:xfrm>
            <a:off x="1066801" y="1560767"/>
            <a:ext cx="9524260" cy="2221120"/>
          </a:xfrm>
          <a:prstGeom prst="rect">
            <a:avLst/>
          </a:prstGeom>
          <a:ln>
            <a:noFill/>
          </a:ln>
          <a:extLst>
            <a:ext uri="{53640926-AAD7-44D8-BBD7-CCE9431645EC}">
              <a14:shadowObscured xmlns:a14="http://schemas.microsoft.com/office/drawing/2010/main"/>
            </a:ext>
          </a:extLst>
        </p:spPr>
      </p:pic>
      <p:sp>
        <p:nvSpPr>
          <p:cNvPr id="10" name="Titre 1">
            <a:extLst>
              <a:ext uri="{FF2B5EF4-FFF2-40B4-BE49-F238E27FC236}">
                <a16:creationId xmlns:a16="http://schemas.microsoft.com/office/drawing/2014/main" id="{B36BE82A-84A4-40AF-AE21-C2DE519128BF}"/>
              </a:ext>
            </a:extLst>
          </p:cNvPr>
          <p:cNvSpPr txBox="1">
            <a:spLocks/>
          </p:cNvSpPr>
          <p:nvPr/>
        </p:nvSpPr>
        <p:spPr>
          <a:xfrm>
            <a:off x="1066800" y="642594"/>
            <a:ext cx="10058400" cy="530223"/>
          </a:xfrm>
          <a:prstGeom prst="rect">
            <a:avLst/>
          </a:prstGeom>
        </p:spPr>
        <p:txBody>
          <a:bodyPr>
            <a:normAutofit fontScale="70000" lnSpcReduction="20000"/>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800" dirty="0"/>
              <a:t>Mail reçu </a:t>
            </a:r>
            <a:r>
              <a:rPr lang="fr-FR" sz="2800" b="1" dirty="0"/>
              <a:t>à une date programmée </a:t>
            </a:r>
            <a:r>
              <a:rPr lang="fr-FR" sz="2800" dirty="0"/>
              <a:t>pour renseigner le suivi des objectifs éducatifs smartifiés: un mail pour chaque objectif …</a:t>
            </a:r>
          </a:p>
        </p:txBody>
      </p:sp>
      <p:pic>
        <p:nvPicPr>
          <p:cNvPr id="13" name="Image 12">
            <a:extLst>
              <a:ext uri="{FF2B5EF4-FFF2-40B4-BE49-F238E27FC236}">
                <a16:creationId xmlns:a16="http://schemas.microsoft.com/office/drawing/2014/main" id="{4A942726-385D-4EC1-97B7-8C15BB38B365}"/>
              </a:ext>
            </a:extLst>
          </p:cNvPr>
          <p:cNvPicPr/>
          <p:nvPr/>
        </p:nvPicPr>
        <p:blipFill rotWithShape="1">
          <a:blip r:embed="rId3"/>
          <a:srcRect t="5357" r="172" b="53274"/>
          <a:stretch/>
        </p:blipFill>
        <p:spPr bwMode="auto">
          <a:xfrm>
            <a:off x="1066799" y="4003829"/>
            <a:ext cx="9524259" cy="2352584"/>
          </a:xfrm>
          <a:prstGeom prst="rect">
            <a:avLst/>
          </a:prstGeom>
          <a:ln>
            <a:noFill/>
          </a:ln>
          <a:extLst>
            <a:ext uri="{53640926-AAD7-44D8-BBD7-CCE9431645EC}">
              <a14:shadowObscured xmlns:a14="http://schemas.microsoft.com/office/drawing/2010/main"/>
            </a:ext>
          </a:extLst>
        </p:spPr>
      </p:pic>
      <p:sp>
        <p:nvSpPr>
          <p:cNvPr id="2" name="ZoneTexte 1"/>
          <p:cNvSpPr txBox="1"/>
          <p:nvPr/>
        </p:nvSpPr>
        <p:spPr>
          <a:xfrm>
            <a:off x="6685369" y="3354615"/>
            <a:ext cx="4035894" cy="947057"/>
          </a:xfrm>
          <a:prstGeom prst="rect">
            <a:avLst/>
          </a:prstGeom>
          <a:solidFill>
            <a:srgbClr val="FF0000"/>
          </a:solidFill>
        </p:spPr>
        <p:txBody>
          <a:bodyPr wrap="square" rtlCol="0">
            <a:spAutoFit/>
          </a:bodyPr>
          <a:lstStyle/>
          <a:p>
            <a:pPr algn="ctr"/>
            <a:r>
              <a:rPr lang="fr-FR" b="1" dirty="0">
                <a:solidFill>
                  <a:schemeClr val="bg1"/>
                </a:solidFill>
              </a:rPr>
              <a:t>Si coché non </a:t>
            </a:r>
          </a:p>
          <a:p>
            <a:pPr algn="ctr"/>
            <a:r>
              <a:rPr lang="fr-FR" b="1" dirty="0">
                <a:solidFill>
                  <a:schemeClr val="bg1"/>
                </a:solidFill>
              </a:rPr>
              <a:t>alors envoi mail de non atteinte </a:t>
            </a:r>
          </a:p>
          <a:p>
            <a:pPr algn="ctr"/>
            <a:r>
              <a:rPr lang="fr-FR" b="1" dirty="0">
                <a:solidFill>
                  <a:schemeClr val="bg1"/>
                </a:solidFill>
              </a:rPr>
              <a:t>au contact du centre</a:t>
            </a:r>
          </a:p>
        </p:txBody>
      </p:sp>
    </p:spTree>
    <p:extLst>
      <p:ext uri="{BB962C8B-B14F-4D97-AF65-F5344CB8AC3E}">
        <p14:creationId xmlns:p14="http://schemas.microsoft.com/office/powerpoint/2010/main" val="14883228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30846E-0F2B-40C8-BFAE-5A9625CA294B}"/>
              </a:ext>
            </a:extLst>
          </p:cNvPr>
          <p:cNvSpPr>
            <a:spLocks noGrp="1"/>
          </p:cNvSpPr>
          <p:nvPr>
            <p:ph type="title"/>
          </p:nvPr>
        </p:nvSpPr>
        <p:spPr>
          <a:xfrm>
            <a:off x="1066800" y="642594"/>
            <a:ext cx="10058400" cy="564769"/>
          </a:xfrm>
        </p:spPr>
        <p:txBody>
          <a:bodyPr>
            <a:normAutofit/>
          </a:bodyPr>
          <a:lstStyle/>
          <a:p>
            <a:r>
              <a:rPr lang="fr-FR" sz="2800" dirty="0"/>
              <a:t>Questionnaire à 3 mois et 12  mois : </a:t>
            </a:r>
            <a:r>
              <a:rPr lang="fr-FR" sz="2800" b="1" dirty="0"/>
              <a:t>Ré hospitalisation ?</a:t>
            </a:r>
          </a:p>
        </p:txBody>
      </p:sp>
      <p:sp>
        <p:nvSpPr>
          <p:cNvPr id="3" name="Espace réservé de la date 2">
            <a:extLst>
              <a:ext uri="{FF2B5EF4-FFF2-40B4-BE49-F238E27FC236}">
                <a16:creationId xmlns:a16="http://schemas.microsoft.com/office/drawing/2014/main" id="{777B91C7-71C9-4386-B962-BB5F0D219AF3}"/>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7" name="Image 6">
            <a:extLst>
              <a:ext uri="{FF2B5EF4-FFF2-40B4-BE49-F238E27FC236}">
                <a16:creationId xmlns:a16="http://schemas.microsoft.com/office/drawing/2014/main" id="{CA2AE7BA-13A4-41B7-B94F-DBC719D32581}"/>
              </a:ext>
            </a:extLst>
          </p:cNvPr>
          <p:cNvPicPr/>
          <p:nvPr/>
        </p:nvPicPr>
        <p:blipFill rotWithShape="1">
          <a:blip r:embed="rId2"/>
          <a:srcRect r="428" b="67856"/>
          <a:stretch/>
        </p:blipFill>
        <p:spPr bwMode="auto">
          <a:xfrm>
            <a:off x="1066800" y="2101306"/>
            <a:ext cx="9685537" cy="22487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96510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9FBFB5C4-E30F-4B14-85CB-1EF0F6D73D9C}"/>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10" name="Image 9">
            <a:extLst>
              <a:ext uri="{FF2B5EF4-FFF2-40B4-BE49-F238E27FC236}">
                <a16:creationId xmlns:a16="http://schemas.microsoft.com/office/drawing/2014/main" id="{224C8A7F-ADB3-4FF9-9F13-5AD8513AAE63}"/>
              </a:ext>
            </a:extLst>
          </p:cNvPr>
          <p:cNvPicPr/>
          <p:nvPr/>
        </p:nvPicPr>
        <p:blipFill>
          <a:blip r:embed="rId2"/>
          <a:stretch>
            <a:fillRect/>
          </a:stretch>
        </p:blipFill>
        <p:spPr>
          <a:xfrm>
            <a:off x="1801981" y="1317231"/>
            <a:ext cx="8588037" cy="4717809"/>
          </a:xfrm>
          <a:prstGeom prst="rect">
            <a:avLst/>
          </a:prstGeom>
        </p:spPr>
      </p:pic>
      <p:sp>
        <p:nvSpPr>
          <p:cNvPr id="12" name="Rectangle 11">
            <a:extLst>
              <a:ext uri="{FF2B5EF4-FFF2-40B4-BE49-F238E27FC236}">
                <a16:creationId xmlns:a16="http://schemas.microsoft.com/office/drawing/2014/main" id="{F4A285DA-B833-476C-B3BD-872D2B244098}"/>
              </a:ext>
            </a:extLst>
          </p:cNvPr>
          <p:cNvSpPr/>
          <p:nvPr/>
        </p:nvSpPr>
        <p:spPr>
          <a:xfrm>
            <a:off x="1066800" y="6228966"/>
            <a:ext cx="10518559" cy="276999"/>
          </a:xfrm>
          <a:prstGeom prst="rect">
            <a:avLst/>
          </a:prstGeom>
        </p:spPr>
        <p:txBody>
          <a:bodyPr wrap="square">
            <a:spAutoFit/>
          </a:bodyPr>
          <a:lstStyle/>
          <a:p>
            <a:pPr algn="just"/>
            <a:r>
              <a:rPr lang="fr-FR" sz="1200" b="1" dirty="0">
                <a:solidFill>
                  <a:srgbClr val="F03F2B"/>
                </a:solidFill>
              </a:rPr>
              <a:t>Questionnaire EHFsBs-9</a:t>
            </a:r>
          </a:p>
        </p:txBody>
      </p:sp>
      <p:sp>
        <p:nvSpPr>
          <p:cNvPr id="15" name="Titre 1">
            <a:extLst>
              <a:ext uri="{FF2B5EF4-FFF2-40B4-BE49-F238E27FC236}">
                <a16:creationId xmlns:a16="http://schemas.microsoft.com/office/drawing/2014/main" id="{88861431-68A7-482B-A48C-798E861A3BF2}"/>
              </a:ext>
            </a:extLst>
          </p:cNvPr>
          <p:cNvSpPr>
            <a:spLocks noGrp="1"/>
          </p:cNvSpPr>
          <p:nvPr>
            <p:ph type="title"/>
          </p:nvPr>
        </p:nvSpPr>
        <p:spPr>
          <a:xfrm>
            <a:off x="727969" y="642594"/>
            <a:ext cx="10518559" cy="564769"/>
          </a:xfrm>
        </p:spPr>
        <p:txBody>
          <a:bodyPr>
            <a:noAutofit/>
          </a:bodyPr>
          <a:lstStyle/>
          <a:p>
            <a:r>
              <a:rPr lang="fr-FR" sz="2400" dirty="0"/>
              <a:t>Questionnaire à 3 mois et 12  mois : </a:t>
            </a:r>
            <a:r>
              <a:rPr lang="fr-FR" sz="2400" b="1" dirty="0"/>
              <a:t>Changement de comportement?</a:t>
            </a:r>
          </a:p>
        </p:txBody>
      </p:sp>
    </p:spTree>
    <p:extLst>
      <p:ext uri="{BB962C8B-B14F-4D97-AF65-F5344CB8AC3E}">
        <p14:creationId xmlns:p14="http://schemas.microsoft.com/office/powerpoint/2010/main" val="5732066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9FBFB5C4-E30F-4B14-85CB-1EF0F6D73D9C}"/>
              </a:ext>
            </a:extLst>
          </p:cNvPr>
          <p:cNvSpPr>
            <a:spLocks noGrp="1"/>
          </p:cNvSpPr>
          <p:nvPr>
            <p:ph type="dt" sz="half" idx="10"/>
          </p:nvPr>
        </p:nvSpPr>
        <p:spPr/>
        <p:txBody>
          <a:bodyPr/>
          <a:lstStyle/>
          <a:p>
            <a:pPr rtl="0"/>
            <a:fld id="{25FB4F25-64BB-460E-8192-B4AC51BA66FC}" type="datetime1">
              <a:rPr lang="fr-FR" smtClean="0"/>
              <a:t>21/11/2020</a:t>
            </a:fld>
            <a:endParaRPr lang="en-US"/>
          </a:p>
        </p:txBody>
      </p:sp>
      <p:sp>
        <p:nvSpPr>
          <p:cNvPr id="7" name="Titre 1">
            <a:extLst>
              <a:ext uri="{FF2B5EF4-FFF2-40B4-BE49-F238E27FC236}">
                <a16:creationId xmlns:a16="http://schemas.microsoft.com/office/drawing/2014/main" id="{AEF76846-F0C7-46C2-8BEF-A78535451B72}"/>
              </a:ext>
            </a:extLst>
          </p:cNvPr>
          <p:cNvSpPr>
            <a:spLocks noGrp="1"/>
          </p:cNvSpPr>
          <p:nvPr>
            <p:ph type="title"/>
          </p:nvPr>
        </p:nvSpPr>
        <p:spPr>
          <a:xfrm>
            <a:off x="727969" y="642594"/>
            <a:ext cx="10518559" cy="564769"/>
          </a:xfrm>
        </p:spPr>
        <p:txBody>
          <a:bodyPr>
            <a:noAutofit/>
          </a:bodyPr>
          <a:lstStyle/>
          <a:p>
            <a:r>
              <a:rPr lang="fr-FR" sz="2400" dirty="0"/>
              <a:t>Questionnaire à 3 mois et 12  mois : </a:t>
            </a:r>
            <a:r>
              <a:rPr lang="fr-FR" sz="2400" b="1" dirty="0"/>
              <a:t>Changement de comportement?</a:t>
            </a:r>
          </a:p>
        </p:txBody>
      </p:sp>
      <p:pic>
        <p:nvPicPr>
          <p:cNvPr id="2" name="Image 1">
            <a:extLst>
              <a:ext uri="{FF2B5EF4-FFF2-40B4-BE49-F238E27FC236}">
                <a16:creationId xmlns:a16="http://schemas.microsoft.com/office/drawing/2014/main" id="{D8842AF2-A0F9-4D56-AC91-AD3EBDC7834B}"/>
              </a:ext>
            </a:extLst>
          </p:cNvPr>
          <p:cNvPicPr/>
          <p:nvPr/>
        </p:nvPicPr>
        <p:blipFill>
          <a:blip r:embed="rId2"/>
          <a:stretch>
            <a:fillRect/>
          </a:stretch>
        </p:blipFill>
        <p:spPr>
          <a:xfrm>
            <a:off x="1845945" y="1334986"/>
            <a:ext cx="8500109" cy="4700054"/>
          </a:xfrm>
          <a:prstGeom prst="rect">
            <a:avLst/>
          </a:prstGeom>
        </p:spPr>
      </p:pic>
      <p:sp>
        <p:nvSpPr>
          <p:cNvPr id="4" name="Rectangle 3">
            <a:extLst>
              <a:ext uri="{FF2B5EF4-FFF2-40B4-BE49-F238E27FC236}">
                <a16:creationId xmlns:a16="http://schemas.microsoft.com/office/drawing/2014/main" id="{4E009C61-C6E6-4E07-8E45-5788D753D90C}"/>
              </a:ext>
            </a:extLst>
          </p:cNvPr>
          <p:cNvSpPr/>
          <p:nvPr/>
        </p:nvSpPr>
        <p:spPr>
          <a:xfrm>
            <a:off x="1066800" y="6228966"/>
            <a:ext cx="10518559" cy="276999"/>
          </a:xfrm>
          <a:prstGeom prst="rect">
            <a:avLst/>
          </a:prstGeom>
        </p:spPr>
        <p:txBody>
          <a:bodyPr wrap="square">
            <a:spAutoFit/>
          </a:bodyPr>
          <a:lstStyle/>
          <a:p>
            <a:pPr algn="just"/>
            <a:r>
              <a:rPr lang="fr-FR" sz="1200" b="1" dirty="0">
                <a:solidFill>
                  <a:srgbClr val="F03F2B"/>
                </a:solidFill>
              </a:rPr>
              <a:t>Questionnaire EHFsBs-9 (SUITE)</a:t>
            </a:r>
          </a:p>
        </p:txBody>
      </p:sp>
    </p:spTree>
    <p:extLst>
      <p:ext uri="{BB962C8B-B14F-4D97-AF65-F5344CB8AC3E}">
        <p14:creationId xmlns:p14="http://schemas.microsoft.com/office/powerpoint/2010/main" val="36685601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571288E5-752E-4BBA-925B-4813125FE768}"/>
              </a:ext>
            </a:extLst>
          </p:cNvPr>
          <p:cNvSpPr>
            <a:spLocks noGrp="1"/>
          </p:cNvSpPr>
          <p:nvPr>
            <p:ph type="dt" sz="half" idx="10"/>
          </p:nvPr>
        </p:nvSpPr>
        <p:spPr/>
        <p:txBody>
          <a:bodyPr/>
          <a:lstStyle/>
          <a:p>
            <a:pPr rtl="0"/>
            <a:fld id="{25FB4F25-64BB-460E-8192-B4AC51BA66FC}" type="datetime1">
              <a:rPr lang="fr-FR" smtClean="0"/>
              <a:t>21/11/2020</a:t>
            </a:fld>
            <a:endParaRPr lang="en-US"/>
          </a:p>
        </p:txBody>
      </p:sp>
      <p:sp>
        <p:nvSpPr>
          <p:cNvPr id="5" name="Titre 1">
            <a:extLst>
              <a:ext uri="{FF2B5EF4-FFF2-40B4-BE49-F238E27FC236}">
                <a16:creationId xmlns:a16="http://schemas.microsoft.com/office/drawing/2014/main" id="{8EBB78B6-80CE-4CAC-9DA3-6B8FBEC7CCA9}"/>
              </a:ext>
            </a:extLst>
          </p:cNvPr>
          <p:cNvSpPr txBox="1">
            <a:spLocks/>
          </p:cNvSpPr>
          <p:nvPr/>
        </p:nvSpPr>
        <p:spPr>
          <a:xfrm>
            <a:off x="809625" y="479258"/>
            <a:ext cx="10518559" cy="564769"/>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400" b="1" dirty="0"/>
              <a:t>Gestion du planning </a:t>
            </a:r>
            <a:r>
              <a:rPr lang="fr-FR" sz="2400" dirty="0"/>
              <a:t>diagnostics éducatifs et séances ETP ?</a:t>
            </a:r>
          </a:p>
        </p:txBody>
      </p:sp>
      <p:pic>
        <p:nvPicPr>
          <p:cNvPr id="2" name="Image 1">
            <a:extLst>
              <a:ext uri="{FF2B5EF4-FFF2-40B4-BE49-F238E27FC236}">
                <a16:creationId xmlns:a16="http://schemas.microsoft.com/office/drawing/2014/main" id="{43F76859-3677-407A-9AFA-8DF6179DE0F7}"/>
              </a:ext>
            </a:extLst>
          </p:cNvPr>
          <p:cNvPicPr>
            <a:picLocks noChangeAspect="1"/>
          </p:cNvPicPr>
          <p:nvPr/>
        </p:nvPicPr>
        <p:blipFill>
          <a:blip r:embed="rId2"/>
          <a:stretch>
            <a:fillRect/>
          </a:stretch>
        </p:blipFill>
        <p:spPr>
          <a:xfrm>
            <a:off x="809625" y="1192292"/>
            <a:ext cx="10518558" cy="5025628"/>
          </a:xfrm>
          <a:prstGeom prst="rect">
            <a:avLst/>
          </a:prstGeom>
        </p:spPr>
      </p:pic>
    </p:spTree>
    <p:extLst>
      <p:ext uri="{BB962C8B-B14F-4D97-AF65-F5344CB8AC3E}">
        <p14:creationId xmlns:p14="http://schemas.microsoft.com/office/powerpoint/2010/main" val="13424920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800" y="642594"/>
            <a:ext cx="10058400" cy="632753"/>
          </a:xfrm>
          <a:solidFill>
            <a:srgbClr val="FFFF00"/>
          </a:solidFill>
        </p:spPr>
        <p:txBody>
          <a:bodyPr>
            <a:normAutofit fontScale="90000"/>
          </a:bodyPr>
          <a:lstStyle/>
          <a:p>
            <a:pPr algn="ctr"/>
            <a:r>
              <a:rPr lang="fr-FR" b="1" dirty="0"/>
              <a:t>Bloc note</a:t>
            </a:r>
          </a:p>
        </p:txBody>
      </p:sp>
      <p:sp>
        <p:nvSpPr>
          <p:cNvPr id="4" name="Espace réservé du contenu 3"/>
          <p:cNvSpPr>
            <a:spLocks noGrp="1"/>
          </p:cNvSpPr>
          <p:nvPr>
            <p:ph sz="half" idx="1"/>
          </p:nvPr>
        </p:nvSpPr>
        <p:spPr/>
        <p:txBody>
          <a:bodyPr/>
          <a:lstStyle/>
          <a:p>
            <a:r>
              <a:rPr lang="fr-FR" dirty="0"/>
              <a:t>Bouton </a:t>
            </a:r>
            <a:r>
              <a:rPr lang="fr-FR" b="1" dirty="0"/>
              <a:t>date du jour</a:t>
            </a:r>
          </a:p>
          <a:p>
            <a:r>
              <a:rPr lang="fr-FR" b="1" dirty="0"/>
              <a:t>Enregistrer le texte renseigné</a:t>
            </a:r>
          </a:p>
        </p:txBody>
      </p:sp>
      <p:sp>
        <p:nvSpPr>
          <p:cNvPr id="5" name="Espace réservé du contenu 4"/>
          <p:cNvSpPr>
            <a:spLocks noGrp="1"/>
          </p:cNvSpPr>
          <p:nvPr>
            <p:ph sz="half" idx="2"/>
          </p:nvPr>
        </p:nvSpPr>
        <p:spPr/>
        <p:txBody>
          <a:bodyPr/>
          <a:lstStyle/>
          <a:p>
            <a:r>
              <a:rPr lang="fr-FR" dirty="0"/>
              <a:t>Sert lors du </a:t>
            </a:r>
            <a:r>
              <a:rPr lang="fr-FR" b="1" dirty="0"/>
              <a:t>reporting</a:t>
            </a:r>
            <a:r>
              <a:rPr lang="fr-FR" dirty="0"/>
              <a:t> 3 mois et 12 mois</a:t>
            </a:r>
          </a:p>
        </p:txBody>
      </p:sp>
      <p:sp>
        <p:nvSpPr>
          <p:cNvPr id="3" name="Espace réservé de la date 2"/>
          <p:cNvSpPr>
            <a:spLocks noGrp="1"/>
          </p:cNvSpPr>
          <p:nvPr>
            <p:ph type="dt" sz="half" idx="10"/>
          </p:nvPr>
        </p:nvSpPr>
        <p:spPr/>
        <p:txBody>
          <a:bodyPr/>
          <a:lstStyle/>
          <a:p>
            <a:pPr rtl="0"/>
            <a:fld id="{25FB4F25-64BB-460E-8192-B4AC51BA66FC}" type="datetime1">
              <a:rPr lang="fr-FR" smtClean="0"/>
              <a:t>21/11/2020</a:t>
            </a:fld>
            <a:endParaRPr lang="en-US"/>
          </a:p>
        </p:txBody>
      </p:sp>
    </p:spTree>
    <p:extLst>
      <p:ext uri="{BB962C8B-B14F-4D97-AF65-F5344CB8AC3E}">
        <p14:creationId xmlns:p14="http://schemas.microsoft.com/office/powerpoint/2010/main" val="14198262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E66A950-FC0A-4FBD-8A66-6C0DE0871844}"/>
              </a:ext>
            </a:extLst>
          </p:cNvPr>
          <p:cNvSpPr>
            <a:spLocks noGrp="1"/>
          </p:cNvSpPr>
          <p:nvPr>
            <p:ph type="dt" sz="half" idx="10"/>
          </p:nvPr>
        </p:nvSpPr>
        <p:spPr/>
        <p:txBody>
          <a:bodyPr/>
          <a:lstStyle/>
          <a:p>
            <a:pPr rtl="0"/>
            <a:fld id="{25FB4F25-64BB-460E-8192-B4AC51BA66FC}" type="datetime1">
              <a:rPr lang="fr-FR" smtClean="0"/>
              <a:t>21/11/2020</a:t>
            </a:fld>
            <a:endParaRPr lang="en-US"/>
          </a:p>
        </p:txBody>
      </p:sp>
      <p:sp>
        <p:nvSpPr>
          <p:cNvPr id="5" name="Titre 1">
            <a:extLst>
              <a:ext uri="{FF2B5EF4-FFF2-40B4-BE49-F238E27FC236}">
                <a16:creationId xmlns:a16="http://schemas.microsoft.com/office/drawing/2014/main" id="{D7967277-4FF4-4C53-BD5A-EF006EFFE664}"/>
              </a:ext>
            </a:extLst>
          </p:cNvPr>
          <p:cNvSpPr txBox="1">
            <a:spLocks/>
          </p:cNvSpPr>
          <p:nvPr/>
        </p:nvSpPr>
        <p:spPr>
          <a:xfrm>
            <a:off x="727969" y="642594"/>
            <a:ext cx="10518559" cy="564769"/>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400" b="1" dirty="0"/>
              <a:t>Gestion du planning </a:t>
            </a:r>
            <a:r>
              <a:rPr lang="fr-FR" sz="2400" dirty="0"/>
              <a:t>diagnostics éducatifs et séances ETP ?</a:t>
            </a:r>
          </a:p>
        </p:txBody>
      </p:sp>
      <p:sp>
        <p:nvSpPr>
          <p:cNvPr id="7" name="Rectangle 6">
            <a:extLst>
              <a:ext uri="{FF2B5EF4-FFF2-40B4-BE49-F238E27FC236}">
                <a16:creationId xmlns:a16="http://schemas.microsoft.com/office/drawing/2014/main" id="{7B4DFF74-A9F2-4EE4-9A02-1F4AA0418DE0}"/>
              </a:ext>
            </a:extLst>
          </p:cNvPr>
          <p:cNvSpPr/>
          <p:nvPr/>
        </p:nvSpPr>
        <p:spPr>
          <a:xfrm>
            <a:off x="836720" y="1890117"/>
            <a:ext cx="10518559" cy="3077766"/>
          </a:xfrm>
          <a:prstGeom prst="rect">
            <a:avLst/>
          </a:prstGeom>
        </p:spPr>
        <p:txBody>
          <a:bodyPr wrap="square">
            <a:spAutoFit/>
          </a:bodyPr>
          <a:lstStyle/>
          <a:p>
            <a:pPr algn="just"/>
            <a:r>
              <a:rPr lang="fr-FR" dirty="0"/>
              <a:t>Sur ce planning , vous pourrez visualiser en mode </a:t>
            </a:r>
            <a:r>
              <a:rPr lang="fr-FR" b="1" dirty="0"/>
              <a:t>« journée » « semaine » ou « mois » </a:t>
            </a:r>
            <a:r>
              <a:rPr lang="fr-FR" dirty="0"/>
              <a:t>tous les éléments que vous aurez préalablement planifiés; </a:t>
            </a:r>
            <a:r>
              <a:rPr lang="fr-FR" b="1" dirty="0"/>
              <a:t>date des session, diagnostic éducatif du patient </a:t>
            </a:r>
            <a:r>
              <a:rPr lang="fr-FR" dirty="0"/>
              <a:t>dont le type sera bien identifié:</a:t>
            </a:r>
          </a:p>
          <a:p>
            <a:pPr algn="just"/>
            <a:endParaRPr lang="fr-FR" b="1" dirty="0">
              <a:solidFill>
                <a:srgbClr val="FF0000"/>
              </a:solidFill>
            </a:endParaRPr>
          </a:p>
          <a:p>
            <a:pPr algn="just"/>
            <a:r>
              <a:rPr lang="fr-FR" b="1" dirty="0">
                <a:solidFill>
                  <a:srgbClr val="FF0000"/>
                </a:solidFill>
              </a:rPr>
              <a:t>Téléphone</a:t>
            </a:r>
          </a:p>
          <a:p>
            <a:pPr algn="just"/>
            <a:r>
              <a:rPr lang="fr-FR" b="1" dirty="0">
                <a:solidFill>
                  <a:srgbClr val="FF0000"/>
                </a:solidFill>
              </a:rPr>
              <a:t>Rendez-vous (présentiel)</a:t>
            </a:r>
          </a:p>
          <a:p>
            <a:pPr algn="just"/>
            <a:r>
              <a:rPr lang="fr-FR" b="1" dirty="0">
                <a:solidFill>
                  <a:srgbClr val="FF0000"/>
                </a:solidFill>
              </a:rPr>
              <a:t>Téléconsultation (vidéo discussion) </a:t>
            </a:r>
          </a:p>
          <a:p>
            <a:pPr algn="just"/>
            <a:endParaRPr lang="fr-FR" b="1" dirty="0">
              <a:solidFill>
                <a:srgbClr val="FF0000"/>
              </a:solidFill>
            </a:endParaRPr>
          </a:p>
          <a:p>
            <a:pPr algn="just"/>
            <a:r>
              <a:rPr lang="fr-FR" dirty="0"/>
              <a:t>En cliquant sur l’élément sélectionné dans le planning vous pouvez éventuellement le modifier.</a:t>
            </a:r>
          </a:p>
          <a:p>
            <a:pPr algn="just"/>
            <a:endParaRPr lang="fr-FR" sz="1400" dirty="0"/>
          </a:p>
        </p:txBody>
      </p:sp>
    </p:spTree>
    <p:extLst>
      <p:ext uri="{BB962C8B-B14F-4D97-AF65-F5344CB8AC3E}">
        <p14:creationId xmlns:p14="http://schemas.microsoft.com/office/powerpoint/2010/main" val="23778022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B4EF8C88-F9E9-4046-927A-7C0BD668134A}"/>
              </a:ext>
            </a:extLst>
          </p:cNvPr>
          <p:cNvSpPr>
            <a:spLocks noGrp="1"/>
          </p:cNvSpPr>
          <p:nvPr>
            <p:ph type="dt" sz="half" idx="10"/>
          </p:nvPr>
        </p:nvSpPr>
        <p:spPr/>
        <p:txBody>
          <a:bodyPr/>
          <a:lstStyle/>
          <a:p>
            <a:pPr rtl="0"/>
            <a:fld id="{25FB4F25-64BB-460E-8192-B4AC51BA66FC}" type="datetime1">
              <a:rPr lang="fr-FR" smtClean="0"/>
              <a:t>21/11/2020</a:t>
            </a:fld>
            <a:endParaRPr lang="en-US"/>
          </a:p>
        </p:txBody>
      </p:sp>
      <p:sp>
        <p:nvSpPr>
          <p:cNvPr id="5" name="Titre 1">
            <a:extLst>
              <a:ext uri="{FF2B5EF4-FFF2-40B4-BE49-F238E27FC236}">
                <a16:creationId xmlns:a16="http://schemas.microsoft.com/office/drawing/2014/main" id="{5E9156E3-06B8-4F1D-9007-B1F068F67878}"/>
              </a:ext>
            </a:extLst>
          </p:cNvPr>
          <p:cNvSpPr txBox="1">
            <a:spLocks/>
          </p:cNvSpPr>
          <p:nvPr/>
        </p:nvSpPr>
        <p:spPr>
          <a:xfrm>
            <a:off x="727969" y="642594"/>
            <a:ext cx="10518559" cy="564769"/>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400" b="1" dirty="0"/>
              <a:t>Téléchargement de documents </a:t>
            </a:r>
            <a:r>
              <a:rPr lang="fr-FR" sz="2400" dirty="0"/>
              <a:t>à imprimer ?</a:t>
            </a:r>
          </a:p>
        </p:txBody>
      </p:sp>
      <p:sp>
        <p:nvSpPr>
          <p:cNvPr id="7" name="Rectangle 6">
            <a:extLst>
              <a:ext uri="{FF2B5EF4-FFF2-40B4-BE49-F238E27FC236}">
                <a16:creationId xmlns:a16="http://schemas.microsoft.com/office/drawing/2014/main" id="{C24A3739-C014-400D-9FD5-56BE18D022D9}"/>
              </a:ext>
            </a:extLst>
          </p:cNvPr>
          <p:cNvSpPr/>
          <p:nvPr/>
        </p:nvSpPr>
        <p:spPr>
          <a:xfrm>
            <a:off x="836720" y="1998002"/>
            <a:ext cx="10518559" cy="3139321"/>
          </a:xfrm>
          <a:prstGeom prst="rect">
            <a:avLst/>
          </a:prstGeom>
        </p:spPr>
        <p:txBody>
          <a:bodyPr wrap="square">
            <a:spAutoFit/>
          </a:bodyPr>
          <a:lstStyle/>
          <a:p>
            <a:pPr algn="just"/>
            <a:r>
              <a:rPr lang="fr-FR" b="1" dirty="0">
                <a:solidFill>
                  <a:srgbClr val="FF0000"/>
                </a:solidFill>
              </a:rPr>
              <a:t>1- CONSENTEMENT</a:t>
            </a:r>
          </a:p>
          <a:p>
            <a:pPr algn="just"/>
            <a:r>
              <a:rPr lang="fr-FR" b="1" dirty="0">
                <a:solidFill>
                  <a:srgbClr val="FF0000"/>
                </a:solidFill>
              </a:rPr>
              <a:t>2- AUTOQUESTIONNAIRE</a:t>
            </a:r>
          </a:p>
          <a:p>
            <a:pPr algn="just"/>
            <a:r>
              <a:rPr lang="fr-FR" b="1" dirty="0">
                <a:solidFill>
                  <a:srgbClr val="FF0000"/>
                </a:solidFill>
              </a:rPr>
              <a:t>3- PLANETIC</a:t>
            </a:r>
          </a:p>
          <a:p>
            <a:pPr algn="just"/>
            <a:r>
              <a:rPr lang="fr-FR" b="1" dirty="0">
                <a:solidFill>
                  <a:srgbClr val="FF0000"/>
                </a:solidFill>
              </a:rPr>
              <a:t>4- QUESTIONNAIRE DE SATISFACTION</a:t>
            </a:r>
          </a:p>
          <a:p>
            <a:pPr algn="just"/>
            <a:endParaRPr lang="fr-FR" b="1" dirty="0"/>
          </a:p>
          <a:p>
            <a:pPr algn="just"/>
            <a:endParaRPr lang="fr-FR" b="1" dirty="0"/>
          </a:p>
          <a:p>
            <a:pPr algn="just"/>
            <a:r>
              <a:rPr lang="fr-FR" dirty="0"/>
              <a:t>Pourrons servir </a:t>
            </a:r>
            <a:r>
              <a:rPr lang="fr-FR" b="1" dirty="0"/>
              <a:t>pour les patients strictement non connectés pour faciliter la saisie</a:t>
            </a:r>
            <a:r>
              <a:rPr lang="fr-FR" dirty="0"/>
              <a:t>. Mais pour le questionnaire il faudra le reporter en mode digital.</a:t>
            </a:r>
          </a:p>
          <a:p>
            <a:pPr algn="just"/>
            <a:endParaRPr lang="fr-FR" dirty="0"/>
          </a:p>
          <a:p>
            <a:pPr algn="just"/>
            <a:r>
              <a:rPr lang="fr-FR" b="1" dirty="0"/>
              <a:t>Le questionnaire de satisfaction papier </a:t>
            </a:r>
            <a:r>
              <a:rPr lang="fr-FR" dirty="0"/>
              <a:t>servira à reporter les données dans la page ad ’hoc du PRETCARDIO@2020</a:t>
            </a:r>
          </a:p>
        </p:txBody>
      </p:sp>
    </p:spTree>
    <p:extLst>
      <p:ext uri="{BB962C8B-B14F-4D97-AF65-F5344CB8AC3E}">
        <p14:creationId xmlns:p14="http://schemas.microsoft.com/office/powerpoint/2010/main" val="8645816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B2FF72CD-E6D7-458B-BEA5-1C2F794D5807}"/>
              </a:ext>
            </a:extLst>
          </p:cNvPr>
          <p:cNvSpPr>
            <a:spLocks noGrp="1"/>
          </p:cNvSpPr>
          <p:nvPr>
            <p:ph type="dt" sz="half" idx="10"/>
          </p:nvPr>
        </p:nvSpPr>
        <p:spPr/>
        <p:txBody>
          <a:bodyPr/>
          <a:lstStyle/>
          <a:p>
            <a:pPr rtl="0"/>
            <a:fld id="{25FB4F25-64BB-460E-8192-B4AC51BA66FC}" type="datetime1">
              <a:rPr lang="fr-FR" smtClean="0"/>
              <a:t>21/11/2020</a:t>
            </a:fld>
            <a:endParaRPr lang="en-US"/>
          </a:p>
        </p:txBody>
      </p:sp>
      <p:sp>
        <p:nvSpPr>
          <p:cNvPr id="5" name="Titre 1">
            <a:extLst>
              <a:ext uri="{FF2B5EF4-FFF2-40B4-BE49-F238E27FC236}">
                <a16:creationId xmlns:a16="http://schemas.microsoft.com/office/drawing/2014/main" id="{CC0D1EFA-F3BE-4B4A-B542-9BF24C9A7FE8}"/>
              </a:ext>
            </a:extLst>
          </p:cNvPr>
          <p:cNvSpPr txBox="1">
            <a:spLocks/>
          </p:cNvSpPr>
          <p:nvPr/>
        </p:nvSpPr>
        <p:spPr>
          <a:xfrm>
            <a:off x="727969" y="642594"/>
            <a:ext cx="10518559" cy="564769"/>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400" b="1" dirty="0"/>
              <a:t>Dash Board </a:t>
            </a:r>
            <a:r>
              <a:rPr lang="fr-FR" sz="2400" dirty="0"/>
              <a:t>: panorama ou suivi du programme dans tous les centres:</a:t>
            </a:r>
          </a:p>
        </p:txBody>
      </p:sp>
      <p:pic>
        <p:nvPicPr>
          <p:cNvPr id="2" name="Image 1">
            <a:extLst>
              <a:ext uri="{FF2B5EF4-FFF2-40B4-BE49-F238E27FC236}">
                <a16:creationId xmlns:a16="http://schemas.microsoft.com/office/drawing/2014/main" id="{DC7074E1-44C6-4F50-BB8A-F5DA4D3A8DA9}"/>
              </a:ext>
            </a:extLst>
          </p:cNvPr>
          <p:cNvPicPr/>
          <p:nvPr/>
        </p:nvPicPr>
        <p:blipFill rotWithShape="1">
          <a:blip r:embed="rId2"/>
          <a:srcRect b="45444"/>
          <a:stretch/>
        </p:blipFill>
        <p:spPr bwMode="auto">
          <a:xfrm>
            <a:off x="727969" y="1631429"/>
            <a:ext cx="10518559" cy="39795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831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F1E3B-577F-4EBE-8B0F-D0F1935C21D6}"/>
              </a:ext>
            </a:extLst>
          </p:cNvPr>
          <p:cNvSpPr>
            <a:spLocks noGrp="1"/>
          </p:cNvSpPr>
          <p:nvPr>
            <p:ph type="title"/>
          </p:nvPr>
        </p:nvSpPr>
        <p:spPr>
          <a:xfrm>
            <a:off x="1066800" y="642594"/>
            <a:ext cx="10058400" cy="831543"/>
          </a:xfrm>
        </p:spPr>
        <p:txBody>
          <a:bodyPr>
            <a:normAutofit/>
          </a:bodyPr>
          <a:lstStyle/>
          <a:p>
            <a:r>
              <a:rPr lang="fr-FR" sz="2800" dirty="0"/>
              <a:t>Sur le site vous pouvez accéder à ce </a:t>
            </a:r>
            <a:r>
              <a:rPr lang="fr-FR" sz="2800" b="1" dirty="0"/>
              <a:t>tutoriel</a:t>
            </a:r>
            <a:r>
              <a:rPr lang="fr-FR" sz="2800" dirty="0"/>
              <a:t> directement</a:t>
            </a:r>
          </a:p>
        </p:txBody>
      </p:sp>
      <p:sp>
        <p:nvSpPr>
          <p:cNvPr id="3" name="Espace réservé de la date 2">
            <a:extLst>
              <a:ext uri="{FF2B5EF4-FFF2-40B4-BE49-F238E27FC236}">
                <a16:creationId xmlns:a16="http://schemas.microsoft.com/office/drawing/2014/main" id="{CE6202C0-3DE8-4654-A45F-5D3C13713B5D}"/>
              </a:ext>
            </a:extLst>
          </p:cNvPr>
          <p:cNvSpPr>
            <a:spLocks noGrp="1"/>
          </p:cNvSpPr>
          <p:nvPr>
            <p:ph type="dt" sz="half" idx="10"/>
          </p:nvPr>
        </p:nvSpPr>
        <p:spPr/>
        <p:txBody>
          <a:bodyPr/>
          <a:lstStyle/>
          <a:p>
            <a:pPr rtl="0"/>
            <a:fld id="{25FB4F25-64BB-460E-8192-B4AC51BA66FC}" type="datetime1">
              <a:rPr lang="fr-FR" smtClean="0"/>
              <a:t>21/11/2020</a:t>
            </a:fld>
            <a:endParaRPr lang="en-US"/>
          </a:p>
        </p:txBody>
      </p:sp>
      <p:pic>
        <p:nvPicPr>
          <p:cNvPr id="6" name="Image 5">
            <a:extLst>
              <a:ext uri="{FF2B5EF4-FFF2-40B4-BE49-F238E27FC236}">
                <a16:creationId xmlns:a16="http://schemas.microsoft.com/office/drawing/2014/main" id="{656C2DC3-8A88-480F-9DD8-634108EECEC8}"/>
              </a:ext>
            </a:extLst>
          </p:cNvPr>
          <p:cNvPicPr>
            <a:picLocks noChangeAspect="1"/>
          </p:cNvPicPr>
          <p:nvPr/>
        </p:nvPicPr>
        <p:blipFill>
          <a:blip r:embed="rId2"/>
          <a:stretch>
            <a:fillRect/>
          </a:stretch>
        </p:blipFill>
        <p:spPr>
          <a:xfrm>
            <a:off x="1219200" y="1641025"/>
            <a:ext cx="9439275" cy="4313040"/>
          </a:xfrm>
          <a:prstGeom prst="rect">
            <a:avLst/>
          </a:prstGeom>
        </p:spPr>
      </p:pic>
      <p:sp>
        <p:nvSpPr>
          <p:cNvPr id="5" name="Ellipse 4">
            <a:extLst>
              <a:ext uri="{FF2B5EF4-FFF2-40B4-BE49-F238E27FC236}">
                <a16:creationId xmlns:a16="http://schemas.microsoft.com/office/drawing/2014/main" id="{5AF68F53-E8F3-458B-81E7-F0C1CBED5D6E}"/>
              </a:ext>
            </a:extLst>
          </p:cNvPr>
          <p:cNvSpPr/>
          <p:nvPr/>
        </p:nvSpPr>
        <p:spPr>
          <a:xfrm>
            <a:off x="4152900" y="3033423"/>
            <a:ext cx="1421296" cy="25841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102504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FF8A060E-E4D9-4CBA-B8AC-E527D837B125}"/>
              </a:ext>
            </a:extLst>
          </p:cNvPr>
          <p:cNvSpPr>
            <a:spLocks noGrp="1"/>
          </p:cNvSpPr>
          <p:nvPr>
            <p:ph type="dt" sz="half" idx="10"/>
          </p:nvPr>
        </p:nvSpPr>
        <p:spPr/>
        <p:txBody>
          <a:bodyPr/>
          <a:lstStyle/>
          <a:p>
            <a:pPr rtl="0"/>
            <a:fld id="{25FB4F25-64BB-460E-8192-B4AC51BA66FC}" type="datetime1">
              <a:rPr lang="fr-FR" smtClean="0"/>
              <a:t>21/11/2020</a:t>
            </a:fld>
            <a:endParaRPr lang="en-US"/>
          </a:p>
        </p:txBody>
      </p:sp>
      <p:sp>
        <p:nvSpPr>
          <p:cNvPr id="5" name="Titre 1">
            <a:extLst>
              <a:ext uri="{FF2B5EF4-FFF2-40B4-BE49-F238E27FC236}">
                <a16:creationId xmlns:a16="http://schemas.microsoft.com/office/drawing/2014/main" id="{4B501F3D-E83B-4B78-8039-43777C3F6410}"/>
              </a:ext>
            </a:extLst>
          </p:cNvPr>
          <p:cNvSpPr txBox="1">
            <a:spLocks/>
          </p:cNvSpPr>
          <p:nvPr/>
        </p:nvSpPr>
        <p:spPr>
          <a:xfrm>
            <a:off x="727969" y="642594"/>
            <a:ext cx="10518559" cy="564769"/>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fr-FR" sz="2400" b="1" dirty="0"/>
              <a:t>Gestion </a:t>
            </a:r>
            <a:r>
              <a:rPr lang="fr-FR" sz="2400" b="1"/>
              <a:t>des factures </a:t>
            </a:r>
            <a:r>
              <a:rPr lang="fr-FR" sz="2400"/>
              <a:t>?</a:t>
            </a:r>
            <a:endParaRPr lang="fr-FR" sz="2400" dirty="0"/>
          </a:p>
        </p:txBody>
      </p:sp>
      <p:pic>
        <p:nvPicPr>
          <p:cNvPr id="2" name="Image 1">
            <a:extLst>
              <a:ext uri="{FF2B5EF4-FFF2-40B4-BE49-F238E27FC236}">
                <a16:creationId xmlns:a16="http://schemas.microsoft.com/office/drawing/2014/main" id="{B969BFBF-8DBC-445E-8EA1-6A03615713FD}"/>
              </a:ext>
            </a:extLst>
          </p:cNvPr>
          <p:cNvPicPr/>
          <p:nvPr/>
        </p:nvPicPr>
        <p:blipFill rotWithShape="1">
          <a:blip r:embed="rId2"/>
          <a:srcRect l="26588" t="6349" r="28042"/>
          <a:stretch/>
        </p:blipFill>
        <p:spPr bwMode="auto">
          <a:xfrm>
            <a:off x="798991" y="1346593"/>
            <a:ext cx="4057094" cy="4688447"/>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EC4ED6DA-960B-4CF3-B54E-770D252E0015}"/>
              </a:ext>
            </a:extLst>
          </p:cNvPr>
          <p:cNvSpPr/>
          <p:nvPr/>
        </p:nvSpPr>
        <p:spPr>
          <a:xfrm>
            <a:off x="5160146" y="1774542"/>
            <a:ext cx="6232863" cy="3693319"/>
          </a:xfrm>
          <a:prstGeom prst="rect">
            <a:avLst/>
          </a:prstGeom>
        </p:spPr>
        <p:txBody>
          <a:bodyPr wrap="square">
            <a:spAutoFit/>
          </a:bodyPr>
          <a:lstStyle/>
          <a:p>
            <a:pPr algn="just"/>
            <a:r>
              <a:rPr lang="fr-FR" b="1" dirty="0"/>
              <a:t>Une fois toutes les phases du programme d’ETP cochées, la facture apparait dans la liste des documents du patients.</a:t>
            </a:r>
          </a:p>
          <a:p>
            <a:pPr algn="just"/>
            <a:endParaRPr lang="fr-FR" b="1" dirty="0"/>
          </a:p>
          <a:p>
            <a:pPr algn="just"/>
            <a:r>
              <a:rPr lang="fr-FR" b="1" dirty="0"/>
              <a:t>Le fait de cocher le document « facture » signifie qu’il est adressé au trésorier par mail: </a:t>
            </a:r>
            <a:r>
              <a:rPr lang="fr-FR" b="1" u="sng" dirty="0"/>
              <a:t>nul besoin d’adresser un exemplaire papier.</a:t>
            </a:r>
          </a:p>
          <a:p>
            <a:pPr algn="just"/>
            <a:endParaRPr lang="fr-FR" b="1" dirty="0"/>
          </a:p>
          <a:p>
            <a:pPr algn="just"/>
            <a:r>
              <a:rPr lang="fr-FR" b="1" dirty="0"/>
              <a:t>Vous pouvez néanmoins imprimer cette facture pour le suivi de la comptabilité de votre centre.</a:t>
            </a:r>
          </a:p>
          <a:p>
            <a:pPr algn="just"/>
            <a:endParaRPr lang="fr-FR" b="1" dirty="0"/>
          </a:p>
          <a:p>
            <a:pPr algn="just"/>
            <a:r>
              <a:rPr lang="fr-FR" b="1" dirty="0"/>
              <a:t>L’administrateur gérera le suivi des factures et les règlements aux différents centres.</a:t>
            </a:r>
            <a:endParaRPr lang="fr-FR" dirty="0"/>
          </a:p>
        </p:txBody>
      </p:sp>
    </p:spTree>
    <p:extLst>
      <p:ext uri="{BB962C8B-B14F-4D97-AF65-F5344CB8AC3E}">
        <p14:creationId xmlns:p14="http://schemas.microsoft.com/office/powerpoint/2010/main" val="36238547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Zoom sur un logo&#10;&#10;Description générée automatiquement">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a:off x="20" y="10"/>
            <a:ext cx="12191979" cy="6857990"/>
          </a:xfrm>
          <a:prstGeom prst="rect">
            <a:avLst/>
          </a:prstGeom>
        </p:spPr>
      </p:pic>
      <p:sp>
        <p:nvSpPr>
          <p:cNvPr id="2" name="Titr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rtlCol="0">
            <a:normAutofit/>
          </a:bodyPr>
          <a:lstStyle/>
          <a:p>
            <a:pPr rtl="0"/>
            <a:r>
              <a:rPr lang="fr-FR" sz="4400" dirty="0">
                <a:solidFill>
                  <a:schemeClr val="tx1"/>
                </a:solidFill>
              </a:rPr>
              <a:t>Bon TRAVAIL !</a:t>
            </a:r>
            <a:endParaRPr lang="fr" sz="4400" dirty="0">
              <a:solidFill>
                <a:schemeClr val="tx1"/>
              </a:solidFill>
            </a:endParaRPr>
          </a:p>
        </p:txBody>
      </p:sp>
      <p:pic>
        <p:nvPicPr>
          <p:cNvPr id="5" name="Image 4">
            <a:extLst>
              <a:ext uri="{FF2B5EF4-FFF2-40B4-BE49-F238E27FC236}">
                <a16:creationId xmlns:a16="http://schemas.microsoft.com/office/drawing/2014/main" id="{8EBA5ABD-49C4-4A88-860A-65B0C3844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43" y="328911"/>
            <a:ext cx="3251200" cy="3496733"/>
          </a:xfrm>
          <a:prstGeom prst="rect">
            <a:avLst/>
          </a:prstGeom>
        </p:spPr>
      </p:pic>
    </p:spTree>
    <p:extLst>
      <p:ext uri="{BB962C8B-B14F-4D97-AF65-F5344CB8AC3E}">
        <p14:creationId xmlns:p14="http://schemas.microsoft.com/office/powerpoint/2010/main" val="1436791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96A801-3CCB-481B-ABAD-8DEC918EA72E}"/>
              </a:ext>
            </a:extLst>
          </p:cNvPr>
          <p:cNvSpPr>
            <a:spLocks noGrp="1"/>
          </p:cNvSpPr>
          <p:nvPr>
            <p:ph type="title"/>
          </p:nvPr>
        </p:nvSpPr>
        <p:spPr/>
        <p:txBody>
          <a:bodyPr>
            <a:normAutofit/>
          </a:bodyPr>
          <a:lstStyle/>
          <a:p>
            <a:r>
              <a:rPr lang="fr-FR" sz="2800" dirty="0"/>
              <a:t>Accès en mode « </a:t>
            </a:r>
            <a:r>
              <a:rPr lang="fr-FR" sz="2800" b="1" dirty="0">
                <a:solidFill>
                  <a:srgbClr val="FF0000"/>
                </a:solidFill>
              </a:rPr>
              <a:t>coordinateur</a:t>
            </a:r>
            <a:r>
              <a:rPr lang="fr-FR" sz="2800" dirty="0"/>
              <a:t> » : tableau de bord</a:t>
            </a:r>
          </a:p>
        </p:txBody>
      </p:sp>
      <p:sp>
        <p:nvSpPr>
          <p:cNvPr id="3" name="Espace réservé de la date 2">
            <a:extLst>
              <a:ext uri="{FF2B5EF4-FFF2-40B4-BE49-F238E27FC236}">
                <a16:creationId xmlns:a16="http://schemas.microsoft.com/office/drawing/2014/main" id="{A0856B14-889B-4302-864A-0EBEE2463DD4}"/>
              </a:ext>
            </a:extLst>
          </p:cNvPr>
          <p:cNvSpPr>
            <a:spLocks noGrp="1"/>
          </p:cNvSpPr>
          <p:nvPr>
            <p:ph type="dt" sz="half" idx="10"/>
          </p:nvPr>
        </p:nvSpPr>
        <p:spPr/>
        <p:txBody>
          <a:bodyPr/>
          <a:lstStyle/>
          <a:p>
            <a:pPr rtl="0"/>
            <a:fld id="{25FB4F25-64BB-460E-8192-B4AC51BA66FC}" type="datetime1">
              <a:rPr lang="fr-FR" smtClean="0"/>
              <a:t>21/11/2020</a:t>
            </a:fld>
            <a:endParaRPr lang="en-US"/>
          </a:p>
        </p:txBody>
      </p:sp>
      <p:sp>
        <p:nvSpPr>
          <p:cNvPr id="6" name="Rectangle 5">
            <a:extLst>
              <a:ext uri="{FF2B5EF4-FFF2-40B4-BE49-F238E27FC236}">
                <a16:creationId xmlns:a16="http://schemas.microsoft.com/office/drawing/2014/main" id="{EAC40DE8-BE10-4D6F-A2BB-83C0FC71CABF}"/>
              </a:ext>
            </a:extLst>
          </p:cNvPr>
          <p:cNvSpPr/>
          <p:nvPr/>
        </p:nvSpPr>
        <p:spPr>
          <a:xfrm>
            <a:off x="1066800" y="4100865"/>
            <a:ext cx="10518559" cy="2000548"/>
          </a:xfrm>
          <a:prstGeom prst="rect">
            <a:avLst/>
          </a:prstGeom>
        </p:spPr>
        <p:txBody>
          <a:bodyPr wrap="square">
            <a:spAutoFit/>
          </a:bodyPr>
          <a:lstStyle/>
          <a:p>
            <a:pPr algn="just"/>
            <a:r>
              <a:rPr lang="fr-FR" sz="1400" b="1" u="sng" dirty="0"/>
              <a:t>En tant que coordinateur </a:t>
            </a:r>
            <a:r>
              <a:rPr lang="fr-FR" sz="1400" dirty="0"/>
              <a:t>vous pouvez consulter et éventuellement modifier (</a:t>
            </a:r>
            <a:r>
              <a:rPr lang="fr-FR" sz="1400" u="sng" dirty="0"/>
              <a:t>sauf les statistiques</a:t>
            </a:r>
            <a:r>
              <a:rPr lang="fr-FR" sz="1400" dirty="0"/>
              <a:t>) : </a:t>
            </a:r>
          </a:p>
          <a:p>
            <a:pPr algn="just"/>
            <a:endParaRPr lang="fr-FR" sz="1400" dirty="0"/>
          </a:p>
          <a:p>
            <a:pPr algn="just"/>
            <a:r>
              <a:rPr lang="fr-FR" sz="1400" dirty="0"/>
              <a:t>1- </a:t>
            </a:r>
            <a:r>
              <a:rPr lang="fr-FR" sz="1400" b="1" dirty="0"/>
              <a:t>les caractéristiques de votre centre </a:t>
            </a:r>
            <a:r>
              <a:rPr lang="fr-FR" sz="1400" dirty="0"/>
              <a:t>(nom, adresse, contact de la structure …), </a:t>
            </a:r>
          </a:p>
          <a:p>
            <a:pPr algn="just"/>
            <a:r>
              <a:rPr lang="fr-FR" sz="1400" dirty="0"/>
              <a:t>2- </a:t>
            </a:r>
            <a:r>
              <a:rPr lang="fr-FR" sz="1400" b="1" dirty="0"/>
              <a:t>les noms des membres de l’équipe </a:t>
            </a:r>
            <a:r>
              <a:rPr lang="fr-FR" sz="1400" dirty="0"/>
              <a:t>(personnel) : nom, mail, téléphone, mode de règlement (si privé: lui-même, si personnel clinique: nom de la clinique, si personnel hospitalier: trésor public) , fonction..</a:t>
            </a:r>
          </a:p>
          <a:p>
            <a:pPr algn="just"/>
            <a:r>
              <a:rPr lang="fr-FR" sz="1400" dirty="0"/>
              <a:t>3- </a:t>
            </a:r>
            <a:r>
              <a:rPr lang="fr-FR" sz="1400" b="1" dirty="0"/>
              <a:t>les statistiques du programme dans tous les centres </a:t>
            </a:r>
            <a:r>
              <a:rPr lang="fr-FR" sz="1400" dirty="0"/>
              <a:t>dont le votre (comme dans l’ancien PRET-CARDIO). Cet onglet manque dans cette démonstration et va être mis en place par les développeurs qui ne l’avaient positionné que dans la session de l’administrateur.</a:t>
            </a:r>
          </a:p>
          <a:p>
            <a:pPr algn="just"/>
            <a:endParaRPr lang="fr-FR" sz="1200" dirty="0"/>
          </a:p>
        </p:txBody>
      </p:sp>
      <p:pic>
        <p:nvPicPr>
          <p:cNvPr id="7" name="Image 6">
            <a:extLst>
              <a:ext uri="{FF2B5EF4-FFF2-40B4-BE49-F238E27FC236}">
                <a16:creationId xmlns:a16="http://schemas.microsoft.com/office/drawing/2014/main" id="{9A637A7D-BC4E-4892-9B66-752669EC8043}"/>
              </a:ext>
            </a:extLst>
          </p:cNvPr>
          <p:cNvPicPr/>
          <p:nvPr/>
        </p:nvPicPr>
        <p:blipFill rotWithShape="1">
          <a:blip r:embed="rId2"/>
          <a:srcRect b="64200"/>
          <a:stretch/>
        </p:blipFill>
        <p:spPr bwMode="auto">
          <a:xfrm>
            <a:off x="1202635" y="2060459"/>
            <a:ext cx="9922565" cy="1790700"/>
          </a:xfrm>
          <a:prstGeom prst="rect">
            <a:avLst/>
          </a:prstGeom>
          <a:ln>
            <a:noFill/>
          </a:ln>
          <a:extLst>
            <a:ext uri="{53640926-AAD7-44D8-BBD7-CCE9431645EC}">
              <a14:shadowObscured xmlns:a14="http://schemas.microsoft.com/office/drawing/2010/main"/>
            </a:ext>
          </a:extLst>
        </p:spPr>
      </p:pic>
      <p:sp>
        <p:nvSpPr>
          <p:cNvPr id="5" name="Ellipse 4">
            <a:extLst>
              <a:ext uri="{FF2B5EF4-FFF2-40B4-BE49-F238E27FC236}">
                <a16:creationId xmlns:a16="http://schemas.microsoft.com/office/drawing/2014/main" id="{BC0E200F-3F4D-4D23-90E2-7E4EF6B64EB1}"/>
              </a:ext>
            </a:extLst>
          </p:cNvPr>
          <p:cNvSpPr/>
          <p:nvPr/>
        </p:nvSpPr>
        <p:spPr>
          <a:xfrm>
            <a:off x="3256367" y="1973629"/>
            <a:ext cx="1349406" cy="36946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D5C5F0C6-E98E-445F-A3FE-F94D633EB6A9}"/>
              </a:ext>
            </a:extLst>
          </p:cNvPr>
          <p:cNvSpPr/>
          <p:nvPr/>
        </p:nvSpPr>
        <p:spPr>
          <a:xfrm>
            <a:off x="4605773" y="1973629"/>
            <a:ext cx="721601" cy="36946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963602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764_TF78438558" id="{D9EAB963-68A7-41B0-84AC-6DCEBA0B29E9}" vid="{8501B65A-0E3C-4167-83F9-AC76A6F729D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{F3BBA129-50F0-443A-BE3A-3F98BA0D01D0}tf78438558</Template>
  <TotalTime>0</TotalTime>
  <Words>3726</Words>
  <Application>Microsoft Office PowerPoint</Application>
  <PresentationFormat>Grand écran</PresentationFormat>
  <Paragraphs>458</Paragraphs>
  <Slides>81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81</vt:i4>
      </vt:variant>
    </vt:vector>
  </HeadingPairs>
  <TitlesOfParts>
    <vt:vector size="85" baseType="lpstr">
      <vt:lpstr>Calibri</vt:lpstr>
      <vt:lpstr>Century Gothic</vt:lpstr>
      <vt:lpstr>Garamond</vt:lpstr>
      <vt:lpstr>SavonVTI</vt:lpstr>
      <vt:lpstr>MODE D’EMPLOI</vt:lpstr>
      <vt:lpstr>Table des matières</vt:lpstr>
      <vt:lpstr>Table des matières (2)</vt:lpstr>
      <vt:lpstr>Présentation de votre nouveau PRETCARDIO@2020</vt:lpstr>
      <vt:lpstr>4  Actions pour démarrer</vt:lpstr>
      <vt:lpstr>Connexion à la plateforme</vt:lpstr>
      <vt:lpstr>Vous pouvez y accéder également à partir de notre site: www.apetcardiooccitanie.fr </vt:lpstr>
      <vt:lpstr>Sur le site vous pouvez accéder à ce tutoriel directement</vt:lpstr>
      <vt:lpstr>Accès en mode « coordinateur » : tableau de bord</vt:lpstr>
      <vt:lpstr>Accès en mode « personnel soignant » : tableau de bord</vt:lpstr>
      <vt:lpstr>Présentation PowerPoint</vt:lpstr>
      <vt:lpstr>Présentation PowerPoint</vt:lpstr>
      <vt:lpstr>Présentation PowerPoint</vt:lpstr>
      <vt:lpstr>Gestion des sessions</vt:lpstr>
      <vt:lpstr>Ajout d’une session</vt:lpstr>
      <vt:lpstr>Ajout d’une ou plusieurs activités</vt:lpstr>
      <vt:lpstr>Présentation PowerPoint</vt:lpstr>
      <vt:lpstr>Présentation PowerPoint</vt:lpstr>
      <vt:lpstr>Présentation PowerPoint</vt:lpstr>
      <vt:lpstr>2 grands modes d’entrée du patient  dans le programme ETIC INITIAL</vt:lpstr>
      <vt:lpstr>Le patient dispose d’un mail : cas le plus simple mais probablement pas le cas le plus fréquent dans un 1er temps !!</vt:lpstr>
      <vt:lpstr>Le patient ne dispose pas d’un mail (et donc probablement pas d’internet )</vt:lpstr>
      <vt:lpstr>Présentation PowerPoint</vt:lpstr>
      <vt:lpstr>Présentation PowerPoint</vt:lpstr>
      <vt:lpstr>Présentation PowerPoint</vt:lpstr>
      <vt:lpstr>Présentation PowerPoint</vt:lpstr>
      <vt:lpstr>Présentation PowerPoint</vt:lpstr>
      <vt:lpstr>Présentation PowerPoint</vt:lpstr>
      <vt:lpstr>Mail reçu par le patient qui rejoint le programme</vt:lpstr>
      <vt:lpstr>Mail reçu par le patient quand on valide son inclusion</vt:lpstr>
      <vt:lpstr>Tableau de Bord : Suivi de vos patients inclus dans la base</vt:lpstr>
      <vt:lpstr>Présentation PowerPoint</vt:lpstr>
      <vt:lpstr>L’auto-questionnaire (mail obligatoire ++) reprend toutes les étapes du diagnostic éducatif.</vt:lpstr>
      <vt:lpstr>7 étapes pour l’auto-questionnaire (apparaitra dans la trame du diagnostic éducatif qui sera fait ensuite)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Questionnaire à 3 mois et 12  mois : Ré hospitalisation ?</vt:lpstr>
      <vt:lpstr>Questionnaire à 3 mois et 12  mois : Changement de comportement?</vt:lpstr>
      <vt:lpstr>Questionnaire à 3 mois et 12  mois : Changement de comportement?</vt:lpstr>
      <vt:lpstr>Présentation PowerPoint</vt:lpstr>
      <vt:lpstr>Bloc note</vt:lpstr>
      <vt:lpstr>Présentation PowerPoint</vt:lpstr>
      <vt:lpstr>Présentation PowerPoint</vt:lpstr>
      <vt:lpstr>Présentation PowerPoint</vt:lpstr>
      <vt:lpstr>Présentation PowerPoint</vt:lpstr>
      <vt:lpstr>Bon TRAVAIL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2020-06-07T17:39:11Z</dcterms:created>
  <dcterms:modified xsi:type="dcterms:W3CDTF">2020-11-21T09:39:41Z</dcterms:modified>
</cp:coreProperties>
</file>