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3003213" cy="9752013"/>
  <p:notesSz cx="6858000" cy="9144000"/>
  <p:defaultTextStyle>
    <a:defPPr>
      <a:defRPr lang="en-GB"/>
    </a:defPPr>
    <a:lvl1pPr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4200" kern="1200">
        <a:solidFill>
          <a:schemeClr val="bg1"/>
        </a:solidFill>
        <a:latin typeface="Gill Sans" charset="0"/>
        <a:ea typeface="+mn-ea"/>
        <a:cs typeface="+mn-cs"/>
      </a:defRPr>
    </a:lvl1pPr>
    <a:lvl2pPr marL="742950" indent="-28575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4200" kern="1200">
        <a:solidFill>
          <a:schemeClr val="bg1"/>
        </a:solidFill>
        <a:latin typeface="Gill Sans" charset="0"/>
        <a:ea typeface="+mn-ea"/>
        <a:cs typeface="+mn-cs"/>
      </a:defRPr>
    </a:lvl2pPr>
    <a:lvl3pPr marL="1143000" indent="-22860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4200" kern="1200">
        <a:solidFill>
          <a:schemeClr val="bg1"/>
        </a:solidFill>
        <a:latin typeface="Gill Sans" charset="0"/>
        <a:ea typeface="+mn-ea"/>
        <a:cs typeface="+mn-cs"/>
      </a:defRPr>
    </a:lvl3pPr>
    <a:lvl4pPr marL="1600200" indent="-22860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4200" kern="1200">
        <a:solidFill>
          <a:schemeClr val="bg1"/>
        </a:solidFill>
        <a:latin typeface="Gill Sans" charset="0"/>
        <a:ea typeface="+mn-ea"/>
        <a:cs typeface="+mn-cs"/>
      </a:defRPr>
    </a:lvl4pPr>
    <a:lvl5pPr marL="2057400" indent="-228600" algn="ctr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4200" kern="1200">
        <a:solidFill>
          <a:schemeClr val="bg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4200" kern="1200">
        <a:solidFill>
          <a:schemeClr val="bg1"/>
        </a:solidFill>
        <a:latin typeface="Gill Sans" charset="0"/>
        <a:ea typeface="+mn-ea"/>
        <a:cs typeface="+mn-cs"/>
      </a:defRPr>
    </a:lvl6pPr>
    <a:lvl7pPr marL="2743200" algn="l" defTabSz="914400" rtl="0" eaLnBrk="1" latinLnBrk="0" hangingPunct="1">
      <a:defRPr sz="4200" kern="1200">
        <a:solidFill>
          <a:schemeClr val="bg1"/>
        </a:solidFill>
        <a:latin typeface="Gill Sans" charset="0"/>
        <a:ea typeface="+mn-ea"/>
        <a:cs typeface="+mn-cs"/>
      </a:defRPr>
    </a:lvl7pPr>
    <a:lvl8pPr marL="3200400" algn="l" defTabSz="914400" rtl="0" eaLnBrk="1" latinLnBrk="0" hangingPunct="1">
      <a:defRPr sz="4200" kern="1200">
        <a:solidFill>
          <a:schemeClr val="bg1"/>
        </a:solidFill>
        <a:latin typeface="Gill Sans" charset="0"/>
        <a:ea typeface="+mn-ea"/>
        <a:cs typeface="+mn-cs"/>
      </a:defRPr>
    </a:lvl8pPr>
    <a:lvl9pPr marL="3657600" algn="l" defTabSz="914400" rtl="0" eaLnBrk="1" latinLnBrk="0" hangingPunct="1">
      <a:defRPr sz="4200" kern="1200">
        <a:solidFill>
          <a:schemeClr val="bg1"/>
        </a:solidFill>
        <a:latin typeface="Gill San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6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Img"/>
          </p:nvPr>
        </p:nvSpPr>
        <p:spPr bwMode="auto">
          <a:xfrm>
            <a:off x="1143000" y="-206375"/>
            <a:ext cx="4568825" cy="521176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smtClean="0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68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ea typeface="ヒラギノ角ゴ Pro W3" charset="0"/>
                <a:cs typeface="ヒラギノ角ゴ Pro W3" charset="0"/>
              </a:defRPr>
            </a:lvl1pPr>
          </a:lstStyle>
          <a:p>
            <a:fld id="{C72A03F6-BF59-4007-9922-C96CD17902B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3830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3D80A9-1FB0-46AA-A1AA-CF2C22314EE1}" type="slidenum">
              <a:rPr lang="fr-FR"/>
              <a:pPr/>
              <a:t>1</a:t>
            </a:fld>
            <a:endParaRPr lang="fr-FR"/>
          </a:p>
        </p:txBody>
      </p:sp>
      <p:sp>
        <p:nvSpPr>
          <p:cNvPr id="184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-46038" y="-206375"/>
            <a:ext cx="6950076" cy="5213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76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6893A84-3A4F-4F8E-9880-142F2E8E1504}" type="slidenum">
              <a:rPr lang="fr-FR"/>
              <a:pPr/>
              <a:t>11</a:t>
            </a:fld>
            <a:endParaRPr lang="fr-FR"/>
          </a:p>
        </p:txBody>
      </p:sp>
      <p:sp>
        <p:nvSpPr>
          <p:cNvPr id="286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-46038" y="-206375"/>
            <a:ext cx="6948488" cy="5213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7613" cy="4024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0435305-4CB0-4B56-A33A-B35D87DD9C34}" type="slidenum">
              <a:rPr lang="fr-FR"/>
              <a:pPr/>
              <a:t>14</a:t>
            </a:fld>
            <a:endParaRPr lang="fr-FR"/>
          </a:p>
        </p:txBody>
      </p:sp>
      <p:sp>
        <p:nvSpPr>
          <p:cNvPr id="317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-46038" y="-206375"/>
            <a:ext cx="6948488" cy="5213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7613" cy="4024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C43C05A-E4F0-412A-8450-EAD8B17B3AE5}" type="slidenum">
              <a:rPr lang="fr-FR"/>
              <a:pPr/>
              <a:t>2</a:t>
            </a:fld>
            <a:endParaRPr lang="fr-FR"/>
          </a:p>
        </p:txBody>
      </p:sp>
      <p:sp>
        <p:nvSpPr>
          <p:cNvPr id="194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-46038" y="-206375"/>
            <a:ext cx="6950076" cy="5213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76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6D24C5-4BDC-4F15-B8F5-3272C67E17DA}" type="slidenum">
              <a:rPr lang="fr-FR"/>
              <a:pPr/>
              <a:t>3</a:t>
            </a:fld>
            <a:endParaRPr lang="fr-FR"/>
          </a:p>
        </p:txBody>
      </p:sp>
      <p:sp>
        <p:nvSpPr>
          <p:cNvPr id="204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-46038" y="-206375"/>
            <a:ext cx="6950076" cy="5213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7613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A5BBFA-5789-4F9A-8CD6-19E3B3AFF770}" type="slidenum">
              <a:rPr lang="fr-FR"/>
              <a:pPr/>
              <a:t>4</a:t>
            </a:fld>
            <a:endParaRPr lang="fr-FR"/>
          </a:p>
        </p:txBody>
      </p:sp>
      <p:sp>
        <p:nvSpPr>
          <p:cNvPr id="215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-46038" y="-206375"/>
            <a:ext cx="6948488" cy="5213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7613" cy="4024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DE9EF41-82AC-487D-9045-DE89B72A8D23}" type="slidenum">
              <a:rPr lang="fr-FR"/>
              <a:pPr/>
              <a:t>5</a:t>
            </a:fld>
            <a:endParaRPr lang="fr-FR"/>
          </a:p>
        </p:txBody>
      </p:sp>
      <p:sp>
        <p:nvSpPr>
          <p:cNvPr id="225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-46038" y="-206375"/>
            <a:ext cx="6948488" cy="5213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7613" cy="4024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BFD6892-A30B-4F9C-A7F5-2BB319F75E0D}" type="slidenum">
              <a:rPr lang="fr-FR"/>
              <a:pPr/>
              <a:t>6</a:t>
            </a:fld>
            <a:endParaRPr lang="fr-FR"/>
          </a:p>
        </p:txBody>
      </p:sp>
      <p:sp>
        <p:nvSpPr>
          <p:cNvPr id="235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-46038" y="-206375"/>
            <a:ext cx="6948488" cy="5213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7613" cy="4024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73D820-5ECF-439C-9E3E-0D375E4004C3}" type="slidenum">
              <a:rPr lang="fr-FR"/>
              <a:pPr/>
              <a:t>7</a:t>
            </a:fld>
            <a:endParaRPr lang="fr-FR"/>
          </a:p>
        </p:txBody>
      </p:sp>
      <p:sp>
        <p:nvSpPr>
          <p:cNvPr id="245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-46038" y="-206375"/>
            <a:ext cx="6948488" cy="5213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7613" cy="4024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A9A91D-2878-41DF-97D5-61BB2E9E10A0}" type="slidenum">
              <a:rPr lang="fr-FR"/>
              <a:pPr/>
              <a:t>8</a:t>
            </a:fld>
            <a:endParaRPr lang="fr-FR"/>
          </a:p>
        </p:txBody>
      </p:sp>
      <p:sp>
        <p:nvSpPr>
          <p:cNvPr id="256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-46038" y="-206375"/>
            <a:ext cx="6948488" cy="5213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7613" cy="4024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8E00D8B-8B97-4A45-8212-1AD5549A30C4}" type="slidenum">
              <a:rPr lang="fr-FR"/>
              <a:pPr/>
              <a:t>9</a:t>
            </a:fld>
            <a:endParaRPr lang="fr-FR"/>
          </a:p>
        </p:txBody>
      </p:sp>
      <p:sp>
        <p:nvSpPr>
          <p:cNvPr id="266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-46038" y="-206375"/>
            <a:ext cx="6948488" cy="5213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7613" cy="4024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4725" y="3028950"/>
            <a:ext cx="11053763" cy="209073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51038" y="5526088"/>
            <a:ext cx="9101137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947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781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426575" y="-77788"/>
            <a:ext cx="2924175" cy="879316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50875" y="-77788"/>
            <a:ext cx="8623300" cy="879316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529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380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27113" y="6265863"/>
            <a:ext cx="11052175" cy="1938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2175" cy="2132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8387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50875" y="2282825"/>
            <a:ext cx="5773738" cy="6432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77013" y="2282825"/>
            <a:ext cx="5773737" cy="6432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3461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56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6750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6750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358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8862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636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6725" cy="1651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3175" y="388938"/>
            <a:ext cx="7269163" cy="8321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50875" y="2039938"/>
            <a:ext cx="4276725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09420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47938" y="6826250"/>
            <a:ext cx="7802562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547938" y="871538"/>
            <a:ext cx="7802562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47938" y="7632700"/>
            <a:ext cx="7802562" cy="1144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46810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3A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3004800" cy="19272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-3602038" y="25400"/>
            <a:ext cx="14635163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>
              <a:buClrTx/>
              <a:buFontTx/>
              <a:buNone/>
            </a:pPr>
            <a:r>
              <a:rPr lang="fr-FR" sz="1800">
                <a:solidFill>
                  <a:srgbClr val="182C51"/>
                </a:solidFill>
                <a:latin typeface="Calibri" charset="0"/>
              </a:rPr>
              <a:t>3ème PRINTEMPS DE L'APETCARDIOMIP</a:t>
            </a:r>
          </a:p>
          <a:p>
            <a:pPr algn="r">
              <a:buClrTx/>
              <a:buFontTx/>
              <a:buNone/>
            </a:pPr>
            <a:r>
              <a:rPr lang="fr-FR" sz="1800">
                <a:solidFill>
                  <a:srgbClr val="C00000"/>
                </a:solidFill>
                <a:latin typeface="Calibri" charset="0"/>
              </a:rPr>
              <a:t>Comment mettre du Cœur à l’Alliance Thérapeutique</a:t>
            </a:r>
          </a:p>
          <a:p>
            <a:pPr algn="r">
              <a:buClrTx/>
              <a:buFontTx/>
              <a:buNone/>
            </a:pPr>
            <a:r>
              <a:rPr lang="fr-FR" sz="1800">
                <a:solidFill>
                  <a:srgbClr val="203A6C"/>
                </a:solidFill>
                <a:latin typeface="Calibri" charset="0"/>
              </a:rPr>
              <a:t>Samedi 23 Mars 2013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950" y="15875"/>
            <a:ext cx="1798638" cy="186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5" y="92075"/>
            <a:ext cx="25685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50875" y="-77788"/>
            <a:ext cx="11699875" cy="2559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0875" y="2282825"/>
            <a:ext cx="11699875" cy="643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84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8400">
          <a:solidFill>
            <a:srgbClr val="FFFFFF"/>
          </a:solidFill>
          <a:latin typeface="Calibri" charset="0"/>
          <a:ea typeface="ＭＳ Ｐゴシック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8400">
          <a:solidFill>
            <a:srgbClr val="FFFFFF"/>
          </a:solidFill>
          <a:latin typeface="Calibri" charset="0"/>
          <a:ea typeface="ＭＳ Ｐゴシック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8400">
          <a:solidFill>
            <a:srgbClr val="FFFFFF"/>
          </a:solidFill>
          <a:latin typeface="Calibri" charset="0"/>
          <a:ea typeface="ＭＳ Ｐゴシック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8400">
          <a:solidFill>
            <a:srgbClr val="FFFFFF"/>
          </a:solidFill>
          <a:latin typeface="Calibri" charset="0"/>
          <a:ea typeface="ＭＳ Ｐゴシック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8400">
          <a:solidFill>
            <a:srgbClr val="FFFFFF"/>
          </a:solidFill>
          <a:latin typeface="Calibri" charset="0"/>
          <a:ea typeface="ＭＳ Ｐゴシック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8400">
          <a:solidFill>
            <a:srgbClr val="FFFFFF"/>
          </a:solidFill>
          <a:latin typeface="Calibri" charset="0"/>
          <a:ea typeface="ＭＳ Ｐゴシック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8400">
          <a:solidFill>
            <a:srgbClr val="FFFFFF"/>
          </a:solidFill>
          <a:latin typeface="Calibri" charset="0"/>
          <a:ea typeface="ＭＳ Ｐゴシック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8400">
          <a:solidFill>
            <a:srgbClr val="FFFFFF"/>
          </a:solidFill>
          <a:latin typeface="Calibri" charset="0"/>
          <a:ea typeface="ＭＳ Ｐゴシック" charset="-128"/>
        </a:defRPr>
      </a:lvl9pPr>
    </p:titleStyle>
    <p:bodyStyle>
      <a:lvl1pPr marL="342900" indent="-3429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+mn-lt"/>
          <a:ea typeface="+mn-ea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+mn-lt"/>
          <a:ea typeface="+mn-ea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+mn-lt"/>
          <a:ea typeface="+mn-ea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+mn-lt"/>
          <a:ea typeface="+mn-ea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+mn-lt"/>
          <a:ea typeface="+mn-ea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+mn-lt"/>
          <a:ea typeface="+mn-ea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+mn-lt"/>
          <a:ea typeface="+mn-ea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333375" y="2422525"/>
            <a:ext cx="12320588" cy="261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60363" y="5040313"/>
            <a:ext cx="12417425" cy="2233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ClrTx/>
              <a:buFontTx/>
              <a:buNone/>
            </a:pPr>
            <a:endParaRPr lang="fr-FR" dirty="0">
              <a:solidFill>
                <a:srgbClr val="FFFFFF"/>
              </a:solidFill>
              <a:latin typeface="Calibri" charset="0"/>
            </a:endParaRP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fr-FR" sz="3600" b="1" i="1" dirty="0">
                <a:solidFill>
                  <a:srgbClr val="FFFF00"/>
                </a:solidFill>
                <a:latin typeface="Calibri" pitchFamily="34" charset="0"/>
                <a:ea typeface="SimSun" charset="-122"/>
              </a:rPr>
              <a:t>Étude sur la pratique de l'Éducation Thérapeutique du Patient chez les médecins généralistes de Midi-Pyrénées</a:t>
            </a:r>
          </a:p>
          <a:p>
            <a:pPr>
              <a:spcBef>
                <a:spcPts val="300"/>
              </a:spcBef>
              <a:buClrTx/>
              <a:buFontTx/>
              <a:buNone/>
            </a:pPr>
            <a:r>
              <a:rPr lang="fr-FR" sz="2000" i="1" dirty="0">
                <a:solidFill>
                  <a:srgbClr val="FFFFFF"/>
                </a:solidFill>
                <a:latin typeface="Calibri" pitchFamily="34" charset="0"/>
                <a:ea typeface="SimSun" charset="-122"/>
              </a:rPr>
              <a:t>Présenté par Marion LIEUZE (IMG)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85800" y="260350"/>
            <a:ext cx="11374438" cy="513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ClrTx/>
              <a:buFontTx/>
              <a:buNone/>
            </a:pPr>
            <a:r>
              <a:rPr lang="fr-FR" sz="3600" b="1" dirty="0">
                <a:solidFill>
                  <a:srgbClr val="FFFFFF"/>
                </a:solidFill>
                <a:latin typeface="Calibri" pitchFamily="34" charset="0"/>
                <a:ea typeface="SimSun" charset="-122"/>
              </a:rPr>
              <a:t>La mise en place de programmes d’éducation thérapeutique selon les recommandations de la HAS est-elle compatible avec l’exercice </a:t>
            </a:r>
            <a:endParaRPr lang="fr-FR" sz="3600" b="1" dirty="0" smtClean="0">
              <a:solidFill>
                <a:srgbClr val="FFFFFF"/>
              </a:solidFill>
              <a:latin typeface="Calibri" pitchFamily="34" charset="0"/>
              <a:ea typeface="SimSun" charset="-122"/>
            </a:endParaRPr>
          </a:p>
          <a:p>
            <a:pPr>
              <a:buClrTx/>
              <a:buFontTx/>
              <a:buNone/>
            </a:pPr>
            <a:r>
              <a:rPr lang="fr-FR" sz="3600" b="1" dirty="0" smtClean="0">
                <a:solidFill>
                  <a:srgbClr val="FFFFFF"/>
                </a:solidFill>
                <a:latin typeface="Calibri" pitchFamily="34" charset="0"/>
                <a:ea typeface="SimSun" charset="-122"/>
              </a:rPr>
              <a:t>de </a:t>
            </a:r>
            <a:r>
              <a:rPr lang="fr-FR" sz="3600" b="1" dirty="0">
                <a:solidFill>
                  <a:srgbClr val="FFFFFF"/>
                </a:solidFill>
                <a:latin typeface="Calibri" pitchFamily="34" charset="0"/>
                <a:ea typeface="SimSun" charset="-122"/>
              </a:rPr>
              <a:t>la médecine générale ?</a:t>
            </a:r>
            <a:r>
              <a:rPr lang="fr-FR" sz="3800" b="1" dirty="0">
                <a:solidFill>
                  <a:srgbClr val="FFFFFF"/>
                </a:solidFill>
                <a:latin typeface="Trebuchet MS" pitchFamily="32" charset="0"/>
                <a:ea typeface="SimSun" charset="-122"/>
              </a:rPr>
              <a:t/>
            </a:r>
            <a:br>
              <a:rPr lang="fr-FR" sz="3800" b="1" dirty="0">
                <a:solidFill>
                  <a:srgbClr val="FFFFFF"/>
                </a:solidFill>
                <a:latin typeface="Trebuchet MS" pitchFamily="32" charset="0"/>
                <a:ea typeface="SimSun" charset="-122"/>
              </a:rPr>
            </a:br>
            <a:endParaRPr lang="fr-FR" sz="3800" b="1" dirty="0">
              <a:solidFill>
                <a:srgbClr val="FFFFFF"/>
              </a:solidFill>
              <a:latin typeface="Trebuchet MS" pitchFamily="32" charset="0"/>
              <a:ea typeface="SimSun" charset="-122"/>
            </a:endParaRPr>
          </a:p>
        </p:txBody>
      </p:sp>
      <p:sp>
        <p:nvSpPr>
          <p:cNvPr id="6" name="ZoneTexte 2"/>
          <p:cNvSpPr txBox="1">
            <a:spLocks noChangeArrowheads="1"/>
          </p:cNvSpPr>
          <p:nvPr/>
        </p:nvSpPr>
        <p:spPr bwMode="auto">
          <a:xfrm>
            <a:off x="6213574" y="8331040"/>
            <a:ext cx="62896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  <a:sym typeface="Gill Sans" charset="0"/>
              </a:defRPr>
            </a:lvl9pPr>
          </a:lstStyle>
          <a:p>
            <a:pPr eaLnBrk="1" hangingPunct="1"/>
            <a:r>
              <a:rPr lang="fr-FR" sz="2400" i="1" dirty="0">
                <a:solidFill>
                  <a:srgbClr val="FFA726"/>
                </a:solidFill>
                <a:latin typeface="Calibri" charset="0"/>
              </a:rPr>
              <a:t>Docteur </a:t>
            </a:r>
            <a:r>
              <a:rPr lang="fr-FR" sz="2400" i="1" dirty="0" smtClean="0">
                <a:solidFill>
                  <a:srgbClr val="FFA726"/>
                </a:solidFill>
                <a:latin typeface="Calibri" charset="0"/>
              </a:rPr>
              <a:t>Perrine PEYTAVIN</a:t>
            </a:r>
            <a:endParaRPr lang="fr-FR" sz="2400" i="1" dirty="0">
              <a:solidFill>
                <a:srgbClr val="FFA726"/>
              </a:solidFill>
              <a:latin typeface="Calibri" charset="0"/>
            </a:endParaRPr>
          </a:p>
          <a:p>
            <a:pPr eaLnBrk="1" hangingPunct="1"/>
            <a:r>
              <a:rPr lang="fr-FR" sz="2400" i="1" dirty="0" smtClean="0">
                <a:solidFill>
                  <a:srgbClr val="FFA726"/>
                </a:solidFill>
                <a:latin typeface="Calibri" charset="0"/>
              </a:rPr>
              <a:t>Docteur Serge ANE</a:t>
            </a:r>
            <a:endParaRPr lang="fr-FR" sz="2400" i="1" dirty="0">
              <a:solidFill>
                <a:srgbClr val="FFA726"/>
              </a:solidFill>
              <a:latin typeface="Calibri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955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3240088" y="2060575"/>
            <a:ext cx="561657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ClrTx/>
              <a:buFontTx/>
              <a:buNone/>
            </a:pPr>
            <a:r>
              <a:rPr lang="fr-FR" sz="4000" b="1" dirty="0">
                <a:solidFill>
                  <a:srgbClr val="FFFFFF"/>
                </a:solidFill>
                <a:latin typeface="Calibri" pitchFamily="34" charset="0"/>
                <a:ea typeface="SimSun" charset="-122"/>
              </a:rPr>
              <a:t>Supports utilisés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5" y="3097213"/>
            <a:ext cx="8999538" cy="320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3315" name="Group 3"/>
          <p:cNvGraphicFramePr>
            <a:graphicFrameLocks noGrp="1"/>
          </p:cNvGraphicFramePr>
          <p:nvPr/>
        </p:nvGraphicFramePr>
        <p:xfrm>
          <a:off x="1800225" y="6635750"/>
          <a:ext cx="9001125" cy="2725738"/>
        </p:xfrm>
        <a:graphic>
          <a:graphicData uri="http://schemas.openxmlformats.org/drawingml/2006/table">
            <a:tbl>
              <a:tblPr/>
              <a:tblGrid>
                <a:gridCol w="2998788"/>
                <a:gridCol w="3001962"/>
                <a:gridCol w="3000375"/>
              </a:tblGrid>
              <a:tr h="47625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Supports utilisés pour la pratique de l'ETP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92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Nombre de médecins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92B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Pourcentage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C92B5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Aucun support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43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27%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Textes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84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53%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Images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87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55%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Outils, matériel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101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64%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Informatique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39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25%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2DCE5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Autres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5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3%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E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96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905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2030413" y="2239963"/>
            <a:ext cx="8229600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ClrTx/>
              <a:buFontTx/>
              <a:buNone/>
            </a:pPr>
            <a:r>
              <a:rPr lang="fr-FR" sz="4000" b="1" dirty="0">
                <a:solidFill>
                  <a:srgbClr val="FFFFFF"/>
                </a:solidFill>
                <a:latin typeface="Calibri" pitchFamily="34" charset="0"/>
                <a:ea typeface="SimSun" charset="-122"/>
              </a:rPr>
              <a:t>Conclusion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735699" y="3435846"/>
            <a:ext cx="12060238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60363" indent="-255588"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1pPr>
            <a:lvl2pPr marL="652463" indent="-241300"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9pPr>
          </a:lstStyle>
          <a:p>
            <a:pPr algn="l">
              <a:spcBef>
                <a:spcPts val="300"/>
              </a:spcBef>
              <a:buClr>
                <a:srgbClr val="A04DA3"/>
              </a:buClr>
              <a:buFont typeface="Georgia" charset="0"/>
              <a:buChar char="•"/>
            </a:pPr>
            <a:r>
              <a:rPr lang="fr-FR" sz="3200" dirty="0">
                <a:solidFill>
                  <a:srgbClr val="FFFFFF"/>
                </a:solidFill>
                <a:latin typeface="Calibri" pitchFamily="34" charset="0"/>
                <a:ea typeface="SimSun" charset="-122"/>
              </a:rPr>
              <a:t>Activité d’ETP intégrée à l’exercice des médecins généralistes.</a:t>
            </a:r>
          </a:p>
          <a:p>
            <a:pPr algn="l">
              <a:spcBef>
                <a:spcPts val="300"/>
              </a:spcBef>
              <a:buClr>
                <a:srgbClr val="A04DA3"/>
              </a:buClr>
              <a:buFont typeface="Georgia" charset="0"/>
              <a:buChar char="•"/>
            </a:pPr>
            <a:r>
              <a:rPr lang="fr-FR" sz="3200" dirty="0">
                <a:solidFill>
                  <a:srgbClr val="FFFFFF"/>
                </a:solidFill>
                <a:latin typeface="Calibri" pitchFamily="34" charset="0"/>
                <a:ea typeface="SimSun" charset="-122"/>
              </a:rPr>
              <a:t>Absence de programmes structurés mais</a:t>
            </a:r>
          </a:p>
          <a:p>
            <a:pPr algn="l">
              <a:spcBef>
                <a:spcPts val="300"/>
              </a:spcBef>
              <a:buClr>
                <a:srgbClr val="A04DA3"/>
              </a:buClr>
              <a:buFont typeface="Georgia" charset="0"/>
              <a:buNone/>
            </a:pPr>
            <a:endParaRPr lang="fr-FR" sz="3200" dirty="0">
              <a:solidFill>
                <a:srgbClr val="FFFFFF"/>
              </a:solidFill>
              <a:latin typeface="Calibri" pitchFamily="34" charset="0"/>
              <a:ea typeface="SimSun" charset="-122"/>
            </a:endParaRPr>
          </a:p>
          <a:p>
            <a:pPr lvl="1" algn="l">
              <a:spcBef>
                <a:spcPts val="300"/>
              </a:spcBef>
              <a:buClr>
                <a:srgbClr val="438086"/>
              </a:buClr>
              <a:buFont typeface="Georgia" charset="0"/>
              <a:buChar char="▫"/>
            </a:pPr>
            <a:r>
              <a:rPr lang="fr-FR" sz="3200" dirty="0">
                <a:solidFill>
                  <a:srgbClr val="C0C0C0"/>
                </a:solidFill>
                <a:latin typeface="Calibri" pitchFamily="34" charset="0"/>
                <a:ea typeface="SimSun" charset="-122"/>
              </a:rPr>
              <a:t>Connaissance du patient</a:t>
            </a:r>
          </a:p>
          <a:p>
            <a:pPr lvl="1" algn="l">
              <a:spcBef>
                <a:spcPts val="300"/>
              </a:spcBef>
              <a:buClr>
                <a:srgbClr val="438086"/>
              </a:buClr>
              <a:buFont typeface="Georgia" charset="0"/>
              <a:buChar char="▫"/>
            </a:pPr>
            <a:r>
              <a:rPr lang="fr-FR" sz="3200" dirty="0">
                <a:solidFill>
                  <a:srgbClr val="C0C0C0"/>
                </a:solidFill>
                <a:latin typeface="Calibri" pitchFamily="34" charset="0"/>
                <a:ea typeface="SimSun" charset="-122"/>
              </a:rPr>
              <a:t>Démarche pluridisciplinaire,</a:t>
            </a:r>
          </a:p>
          <a:p>
            <a:pPr lvl="1" algn="l">
              <a:spcBef>
                <a:spcPts val="300"/>
              </a:spcBef>
              <a:buClr>
                <a:srgbClr val="438086"/>
              </a:buClr>
              <a:buFont typeface="Georgia" charset="0"/>
              <a:buChar char="▫"/>
            </a:pPr>
            <a:r>
              <a:rPr lang="fr-FR" sz="3200" dirty="0">
                <a:solidFill>
                  <a:srgbClr val="C0C0C0"/>
                </a:solidFill>
                <a:latin typeface="Calibri" pitchFamily="34" charset="0"/>
                <a:ea typeface="SimSun" charset="-122"/>
              </a:rPr>
              <a:t>Utilisation de supports variés,</a:t>
            </a:r>
          </a:p>
          <a:p>
            <a:pPr lvl="1" algn="l">
              <a:spcBef>
                <a:spcPts val="300"/>
              </a:spcBef>
              <a:buClr>
                <a:srgbClr val="438086"/>
              </a:buClr>
              <a:buFont typeface="Georgia" charset="0"/>
              <a:buChar char="▫"/>
            </a:pPr>
            <a:r>
              <a:rPr lang="fr-FR" sz="3200" dirty="0">
                <a:solidFill>
                  <a:srgbClr val="C0C0C0"/>
                </a:solidFill>
                <a:latin typeface="Calibri" pitchFamily="34" charset="0"/>
                <a:ea typeface="SimSun" charset="-122"/>
              </a:rPr>
              <a:t>Évaluation,</a:t>
            </a:r>
          </a:p>
          <a:p>
            <a:pPr lvl="1" algn="l">
              <a:spcBef>
                <a:spcPts val="300"/>
              </a:spcBef>
              <a:buClr>
                <a:srgbClr val="438086"/>
              </a:buClr>
              <a:buFont typeface="Georgia" charset="0"/>
              <a:buChar char="▫"/>
            </a:pPr>
            <a:r>
              <a:rPr lang="fr-FR" sz="3200" dirty="0">
                <a:solidFill>
                  <a:srgbClr val="C0C0C0"/>
                </a:solidFill>
                <a:latin typeface="Calibri" pitchFamily="34" charset="0"/>
                <a:ea typeface="SimSun" charset="-122"/>
              </a:rPr>
              <a:t>Suivi sur le long terme</a:t>
            </a:r>
          </a:p>
          <a:p>
            <a:pPr lvl="1" algn="l">
              <a:spcBef>
                <a:spcPts val="300"/>
              </a:spcBef>
              <a:buClr>
                <a:srgbClr val="438086"/>
              </a:buClr>
              <a:buFont typeface="Georgia" charset="0"/>
              <a:buChar char="▫"/>
            </a:pPr>
            <a:r>
              <a:rPr lang="fr-FR" sz="3200" dirty="0">
                <a:solidFill>
                  <a:srgbClr val="C0C0C0"/>
                </a:solidFill>
                <a:latin typeface="Calibri" pitchFamily="34" charset="0"/>
                <a:ea typeface="SimSun" charset="-122"/>
              </a:rPr>
              <a:t>Accessibilité.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750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179388" y="2339975"/>
            <a:ext cx="12420600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ClrTx/>
              <a:buFontTx/>
              <a:buNone/>
            </a:pPr>
            <a:r>
              <a:rPr lang="fr-FR" sz="4800" dirty="0">
                <a:solidFill>
                  <a:srgbClr val="FFFFFF"/>
                </a:solidFill>
                <a:latin typeface="Calibri" charset="0"/>
              </a:rPr>
              <a:t> </a:t>
            </a:r>
            <a:r>
              <a:rPr lang="fr-FR" sz="4000" b="1" dirty="0">
                <a:solidFill>
                  <a:srgbClr val="FFFFFF"/>
                </a:solidFill>
                <a:latin typeface="Calibri" pitchFamily="34" charset="0"/>
                <a:ea typeface="SimSun" charset="-122"/>
              </a:rPr>
              <a:t>Définition de l’éducation thérapeutique du patient 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39750" y="3779838"/>
            <a:ext cx="11703050" cy="521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9pPr>
          </a:lstStyle>
          <a:p>
            <a:pPr algn="just">
              <a:buClrTx/>
              <a:buFontTx/>
              <a:buNone/>
            </a:pPr>
            <a:r>
              <a:rPr lang="fr-FR" sz="3800" b="1" dirty="0">
                <a:solidFill>
                  <a:srgbClr val="FFFFFF"/>
                </a:solidFill>
                <a:latin typeface="Calibri" charset="0"/>
                <a:ea typeface="SimSun" charset="-122"/>
              </a:rPr>
              <a:t>« L’éducation thérapeutique devrait permettre aux patients d’acquérir et de conserver les capacités et les compétences qui les aident à vivre de manière optimale leur vie avec la maladie. Il s’agit par conséquent d’un processus permanent, intégré dans les soins et centré sur le patient.  »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679950" y="9053513"/>
            <a:ext cx="7920038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9pPr>
          </a:lstStyle>
          <a:p>
            <a:pPr algn="r">
              <a:buClrTx/>
              <a:buFontTx/>
              <a:buNone/>
            </a:pPr>
            <a:r>
              <a:rPr lang="fr-FR" sz="1400" i="1">
                <a:solidFill>
                  <a:srgbClr val="FFFFFF"/>
                </a:solidFill>
              </a:rPr>
              <a:t>OMS Europe Therapeutic Patient Education 1996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538163" y="3190875"/>
            <a:ext cx="11703050" cy="656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79388" y="2160588"/>
            <a:ext cx="12599987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fr-FR" sz="4000" b="1" dirty="0">
                <a:solidFill>
                  <a:srgbClr val="FFFFFF"/>
                </a:solidFill>
                <a:latin typeface="Calibri" pitchFamily="34" charset="0"/>
                <a:ea typeface="ＭＳ Ｐゴシック" charset="-128"/>
              </a:rPr>
              <a:t>L'éducation thérapeutique du patient selon la HAS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872862" y="3240088"/>
            <a:ext cx="11699875" cy="559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 marL="365125" indent="-255588"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1pPr>
            <a:lvl2pPr marL="657225" indent="-246063"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  <a:tab pos="115824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9pPr>
          </a:lstStyle>
          <a:p>
            <a:pPr algn="l">
              <a:spcBef>
                <a:spcPts val="300"/>
              </a:spcBef>
              <a:spcAft>
                <a:spcPts val="1425"/>
              </a:spcAft>
              <a:buClr>
                <a:srgbClr val="A04DA3"/>
              </a:buClr>
              <a:buSzPct val="45000"/>
              <a:buFont typeface="Georgia" charset="0"/>
              <a:buChar char="•"/>
            </a:pPr>
            <a:r>
              <a:rPr lang="fr-FR" sz="3200" dirty="0">
                <a:solidFill>
                  <a:srgbClr val="FFFFFF"/>
                </a:solidFill>
                <a:latin typeface="Calibri" pitchFamily="34" charset="0"/>
                <a:ea typeface="ＭＳ Ｐゴシック" charset="-128"/>
              </a:rPr>
              <a:t>Programme structuré en 4 étapes :</a:t>
            </a:r>
          </a:p>
          <a:p>
            <a:pPr lvl="1" algn="l">
              <a:spcBef>
                <a:spcPts val="300"/>
              </a:spcBef>
              <a:spcAft>
                <a:spcPts val="1425"/>
              </a:spcAft>
              <a:buClr>
                <a:srgbClr val="438086"/>
              </a:buClr>
              <a:buSzPct val="45000"/>
              <a:buFont typeface="Georgia" charset="0"/>
              <a:buChar char="▫"/>
            </a:pPr>
            <a:r>
              <a:rPr lang="fr-FR" sz="3200" dirty="0">
                <a:solidFill>
                  <a:srgbClr val="C0C0C0"/>
                </a:solidFill>
                <a:latin typeface="Calibri" pitchFamily="34" charset="0"/>
                <a:ea typeface="ＭＳ Ｐゴシック" charset="-128"/>
              </a:rPr>
              <a:t>Diagnostic éducatif ;</a:t>
            </a:r>
          </a:p>
          <a:p>
            <a:pPr lvl="1" algn="l">
              <a:spcBef>
                <a:spcPts val="300"/>
              </a:spcBef>
              <a:spcAft>
                <a:spcPts val="1425"/>
              </a:spcAft>
              <a:buClr>
                <a:srgbClr val="438086"/>
              </a:buClr>
              <a:buSzPct val="45000"/>
              <a:buFont typeface="Georgia" charset="0"/>
              <a:buChar char="▫"/>
            </a:pPr>
            <a:r>
              <a:rPr lang="fr-FR" sz="3200" dirty="0">
                <a:solidFill>
                  <a:srgbClr val="C0C0C0"/>
                </a:solidFill>
                <a:latin typeface="Calibri" pitchFamily="34" charset="0"/>
                <a:ea typeface="ＭＳ Ｐゴシック" charset="-128"/>
              </a:rPr>
              <a:t>Programme personnalisé d’ETP ;</a:t>
            </a:r>
          </a:p>
          <a:p>
            <a:pPr lvl="1" algn="l">
              <a:spcBef>
                <a:spcPts val="300"/>
              </a:spcBef>
              <a:spcAft>
                <a:spcPts val="1425"/>
              </a:spcAft>
              <a:buClr>
                <a:srgbClr val="438086"/>
              </a:buClr>
              <a:buSzPct val="45000"/>
              <a:buFont typeface="Georgia" charset="0"/>
              <a:buChar char="▫"/>
            </a:pPr>
            <a:r>
              <a:rPr lang="fr-FR" sz="3200" dirty="0">
                <a:solidFill>
                  <a:srgbClr val="C0C0C0"/>
                </a:solidFill>
                <a:latin typeface="Calibri" pitchFamily="34" charset="0"/>
                <a:ea typeface="ＭＳ Ｐゴシック" charset="-128"/>
              </a:rPr>
              <a:t>Séances d’ETP ;</a:t>
            </a:r>
          </a:p>
          <a:p>
            <a:pPr lvl="1" algn="l">
              <a:spcBef>
                <a:spcPts val="300"/>
              </a:spcBef>
              <a:spcAft>
                <a:spcPts val="1425"/>
              </a:spcAft>
              <a:buClr>
                <a:srgbClr val="438086"/>
              </a:buClr>
              <a:buSzPct val="45000"/>
              <a:buFont typeface="Georgia" charset="0"/>
              <a:buChar char="▫"/>
            </a:pPr>
            <a:r>
              <a:rPr lang="fr-FR" sz="3200" dirty="0">
                <a:solidFill>
                  <a:srgbClr val="C0C0C0"/>
                </a:solidFill>
                <a:latin typeface="Calibri" pitchFamily="34" charset="0"/>
                <a:ea typeface="ＭＳ Ｐゴシック" charset="-128"/>
              </a:rPr>
              <a:t>Evaluation des compétences acquises.</a:t>
            </a:r>
          </a:p>
          <a:p>
            <a:pPr algn="l">
              <a:spcBef>
                <a:spcPts val="300"/>
              </a:spcBef>
              <a:spcAft>
                <a:spcPts val="1425"/>
              </a:spcAft>
              <a:buClr>
                <a:srgbClr val="A04DA3"/>
              </a:buClr>
              <a:buSzPct val="45000"/>
              <a:buFont typeface="Georgia" charset="0"/>
              <a:buChar char="•"/>
            </a:pPr>
            <a:r>
              <a:rPr lang="fr-FR" sz="3200" dirty="0">
                <a:solidFill>
                  <a:srgbClr val="FFFFFF"/>
                </a:solidFill>
                <a:latin typeface="Calibri" pitchFamily="34" charset="0"/>
                <a:ea typeface="ＭＳ Ｐゴシック" charset="-128"/>
              </a:rPr>
              <a:t>Réalisée par des professionnels de santé formés.</a:t>
            </a:r>
          </a:p>
          <a:p>
            <a:pPr algn="l">
              <a:spcBef>
                <a:spcPts val="300"/>
              </a:spcBef>
              <a:spcAft>
                <a:spcPts val="1425"/>
              </a:spcAft>
              <a:buClr>
                <a:srgbClr val="A04DA3"/>
              </a:buClr>
              <a:buSzPct val="45000"/>
              <a:buFont typeface="Georgia" charset="0"/>
              <a:buChar char="•"/>
            </a:pPr>
            <a:r>
              <a:rPr lang="fr-FR" sz="3200" dirty="0">
                <a:solidFill>
                  <a:srgbClr val="FFFFFF"/>
                </a:solidFill>
                <a:latin typeface="Calibri" pitchFamily="34" charset="0"/>
                <a:ea typeface="ＭＳ Ｐゴシック" charset="-128"/>
              </a:rPr>
              <a:t>Proposée à tout patient avec une maladie chronique, et à ses proches.</a:t>
            </a:r>
          </a:p>
          <a:p>
            <a:pPr algn="l">
              <a:spcBef>
                <a:spcPts val="300"/>
              </a:spcBef>
              <a:spcAft>
                <a:spcPts val="1425"/>
              </a:spcAft>
              <a:buClrTx/>
              <a:buSzTx/>
              <a:buFontTx/>
              <a:buNone/>
            </a:pPr>
            <a:endParaRPr lang="fr-FR" sz="2800" dirty="0">
              <a:latin typeface="Georgia" charset="0"/>
              <a:ea typeface="Lucida Sans Unicode" charset="0"/>
              <a:cs typeface="Lucida Sans Unicode" charset="0"/>
            </a:endParaRPr>
          </a:p>
          <a:p>
            <a:pPr algn="l">
              <a:spcBef>
                <a:spcPts val="300"/>
              </a:spcBef>
              <a:spcAft>
                <a:spcPts val="1425"/>
              </a:spcAft>
              <a:buClrTx/>
              <a:buSzTx/>
              <a:buFontTx/>
              <a:buNone/>
            </a:pPr>
            <a:endParaRPr lang="fr-FR" sz="2800" dirty="0">
              <a:latin typeface="Georgia" charset="0"/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930355" y="3363838"/>
            <a:ext cx="10980737" cy="4588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 marL="365125" indent="-255588"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spcBef>
                <a:spcPts val="300"/>
              </a:spcBef>
              <a:spcAft>
                <a:spcPts val="1425"/>
              </a:spcAft>
              <a:buClr>
                <a:srgbClr val="A04DA3"/>
              </a:buClr>
              <a:buSzPct val="45000"/>
              <a:buFont typeface="Georgia" charset="0"/>
              <a:buNone/>
            </a:pPr>
            <a:r>
              <a:rPr lang="fr-FR" sz="4000" b="1" dirty="0">
                <a:solidFill>
                  <a:srgbClr val="FFFFFF"/>
                </a:solidFill>
                <a:latin typeface="Calibri" pitchFamily="34" charset="0"/>
                <a:ea typeface="ＭＳ Ｐゴシック" charset="-128"/>
              </a:rPr>
              <a:t>Étude </a:t>
            </a:r>
          </a:p>
          <a:p>
            <a:pPr algn="just">
              <a:spcBef>
                <a:spcPts val="300"/>
              </a:spcBef>
              <a:spcAft>
                <a:spcPts val="1425"/>
              </a:spcAft>
              <a:buClrTx/>
              <a:buSzTx/>
              <a:buFontTx/>
              <a:buNone/>
            </a:pPr>
            <a:endParaRPr lang="fr-FR" sz="4000" dirty="0">
              <a:solidFill>
                <a:srgbClr val="FFFFFF"/>
              </a:solidFill>
              <a:latin typeface="Calibri" pitchFamily="34" charset="0"/>
              <a:ea typeface="Lucida Sans Unicode" charset="0"/>
              <a:cs typeface="Lucida Sans Unicode" charset="0"/>
            </a:endParaRPr>
          </a:p>
          <a:p>
            <a:pPr eaLnBrk="0">
              <a:spcBef>
                <a:spcPts val="300"/>
              </a:spcBef>
              <a:spcAft>
                <a:spcPts val="1425"/>
              </a:spcAft>
              <a:buClr>
                <a:srgbClr val="A04DA3"/>
              </a:buClr>
              <a:buSzPct val="45000"/>
              <a:buFont typeface="Georgia" charset="0"/>
              <a:buNone/>
            </a:pPr>
            <a:r>
              <a:rPr lang="fr-FR" sz="4000" dirty="0" smtClean="0">
                <a:solidFill>
                  <a:srgbClr val="FFFFFF"/>
                </a:solidFill>
                <a:latin typeface="Calibri" pitchFamily="34" charset="0"/>
                <a:ea typeface="ＭＳ Ｐゴシック" charset="-128"/>
              </a:rPr>
              <a:t>	Pratique </a:t>
            </a:r>
            <a:r>
              <a:rPr lang="fr-FR" sz="4000" dirty="0">
                <a:solidFill>
                  <a:srgbClr val="FFFFFF"/>
                </a:solidFill>
                <a:latin typeface="Calibri" pitchFamily="34" charset="0"/>
                <a:ea typeface="ＭＳ Ｐゴシック" charset="-128"/>
              </a:rPr>
              <a:t>de l'Éducation Thérapeutique du Patient par les médecins généralistes de Midi-Pyrénées </a:t>
            </a:r>
            <a:endParaRPr lang="fr-FR" sz="4000" dirty="0" smtClean="0">
              <a:solidFill>
                <a:srgbClr val="FFFFFF"/>
              </a:solidFill>
              <a:latin typeface="Calibri" pitchFamily="34" charset="0"/>
              <a:ea typeface="ＭＳ Ｐゴシック" charset="-128"/>
            </a:endParaRPr>
          </a:p>
          <a:p>
            <a:pPr eaLnBrk="0">
              <a:spcBef>
                <a:spcPts val="300"/>
              </a:spcBef>
              <a:spcAft>
                <a:spcPts val="1425"/>
              </a:spcAft>
              <a:buClr>
                <a:srgbClr val="A04DA3"/>
              </a:buClr>
              <a:buSzPct val="45000"/>
              <a:buFont typeface="Georgia" charset="0"/>
              <a:buNone/>
            </a:pPr>
            <a:r>
              <a:rPr lang="fr-FR" sz="4000" dirty="0" smtClean="0">
                <a:solidFill>
                  <a:srgbClr val="FFFFFF"/>
                </a:solidFill>
                <a:latin typeface="Calibri" pitchFamily="34" charset="0"/>
                <a:ea typeface="ＭＳ Ｐゴシック" charset="-128"/>
              </a:rPr>
              <a:t>en </a:t>
            </a:r>
            <a:r>
              <a:rPr lang="fr-FR" sz="4000" dirty="0">
                <a:solidFill>
                  <a:srgbClr val="FFFFFF"/>
                </a:solidFill>
                <a:latin typeface="Calibri" pitchFamily="34" charset="0"/>
                <a:ea typeface="ＭＳ Ｐゴシック" charset="-128"/>
              </a:rPr>
              <a:t>2012.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2339975" y="2317750"/>
            <a:ext cx="8229600" cy="128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fr-FR" sz="4000" b="1" dirty="0">
                <a:solidFill>
                  <a:srgbClr val="FFFFFF"/>
                </a:solidFill>
                <a:latin typeface="Calibri" pitchFamily="34" charset="0"/>
                <a:ea typeface="ＭＳ Ｐゴシック" charset="-128"/>
              </a:rPr>
              <a:t>Matériel et méthode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079500" y="3943350"/>
            <a:ext cx="10799763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 marL="365125" indent="-255588"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9pPr>
          </a:lstStyle>
          <a:p>
            <a:pPr algn="l">
              <a:spcBef>
                <a:spcPts val="300"/>
              </a:spcBef>
              <a:spcAft>
                <a:spcPts val="1425"/>
              </a:spcAft>
              <a:buClr>
                <a:srgbClr val="A04DA3"/>
              </a:buClr>
              <a:buSzPct val="45000"/>
              <a:buFont typeface="Georgia" charset="0"/>
              <a:buChar char="•"/>
            </a:pPr>
            <a:r>
              <a:rPr lang="fr-FR" sz="3200" dirty="0">
                <a:solidFill>
                  <a:srgbClr val="FFFFFF"/>
                </a:solidFill>
                <a:latin typeface="Calibri" pitchFamily="34" charset="0"/>
                <a:ea typeface="ＭＳ Ｐゴシック" charset="-128"/>
              </a:rPr>
              <a:t>Questionnaire adressé par </a:t>
            </a:r>
            <a:r>
              <a:rPr lang="fr-FR" sz="3200" b="1" dirty="0">
                <a:solidFill>
                  <a:srgbClr val="FFFF00"/>
                </a:solidFill>
                <a:latin typeface="Calibri" pitchFamily="34" charset="0"/>
                <a:ea typeface="ＭＳ Ｐゴシック" charset="-128"/>
              </a:rPr>
              <a:t>e-mail</a:t>
            </a:r>
            <a:r>
              <a:rPr lang="fr-FR" sz="3200" dirty="0">
                <a:solidFill>
                  <a:srgbClr val="FFFFFF"/>
                </a:solidFill>
                <a:latin typeface="Calibri" pitchFamily="34" charset="0"/>
                <a:ea typeface="ＭＳ Ｐゴシック" charset="-128"/>
              </a:rPr>
              <a:t>.</a:t>
            </a:r>
          </a:p>
          <a:p>
            <a:pPr algn="l">
              <a:spcBef>
                <a:spcPts val="300"/>
              </a:spcBef>
              <a:spcAft>
                <a:spcPts val="1425"/>
              </a:spcAft>
              <a:buClrTx/>
              <a:buSzTx/>
              <a:buFontTx/>
              <a:buNone/>
            </a:pPr>
            <a:endParaRPr lang="fr-FR" sz="3200" dirty="0">
              <a:solidFill>
                <a:srgbClr val="FFFFFF"/>
              </a:solidFill>
              <a:latin typeface="Calibri" pitchFamily="34" charset="0"/>
              <a:ea typeface="Lucida Sans Unicode" charset="0"/>
              <a:cs typeface="Lucida Sans Unicode" charset="0"/>
            </a:endParaRPr>
          </a:p>
          <a:p>
            <a:pPr algn="l" eaLnBrk="0">
              <a:spcBef>
                <a:spcPts val="300"/>
              </a:spcBef>
              <a:spcAft>
                <a:spcPts val="1425"/>
              </a:spcAft>
              <a:buClr>
                <a:srgbClr val="A04DA3"/>
              </a:buClr>
              <a:buSzPct val="45000"/>
              <a:buFont typeface="Georgia" charset="0"/>
              <a:buChar char="•"/>
            </a:pPr>
            <a:r>
              <a:rPr lang="fr-FR" sz="3200" dirty="0">
                <a:solidFill>
                  <a:srgbClr val="FFFFFF"/>
                </a:solidFill>
                <a:latin typeface="Calibri" pitchFamily="34" charset="0"/>
                <a:ea typeface="ＭＳ Ｐゴシック" charset="-128"/>
              </a:rPr>
              <a:t>Population cible : généralistes ayant transmis leur adresse mail à l’URPS : </a:t>
            </a:r>
            <a:r>
              <a:rPr lang="fr-FR" sz="3200" b="1" dirty="0">
                <a:solidFill>
                  <a:srgbClr val="FFFF00"/>
                </a:solidFill>
                <a:latin typeface="Calibri" pitchFamily="34" charset="0"/>
                <a:ea typeface="ＭＳ Ｐゴシック" charset="-128"/>
              </a:rPr>
              <a:t>1753</a:t>
            </a:r>
            <a:r>
              <a:rPr lang="fr-FR" sz="3200" dirty="0">
                <a:solidFill>
                  <a:srgbClr val="FFFFFF"/>
                </a:solidFill>
                <a:latin typeface="Calibri" pitchFamily="34" charset="0"/>
                <a:ea typeface="ＭＳ Ｐゴシック" charset="-128"/>
              </a:rPr>
              <a:t> médecins sur les 3030 installés à la date de l’envoi (58%).</a:t>
            </a:r>
          </a:p>
          <a:p>
            <a:pPr algn="l">
              <a:spcBef>
                <a:spcPts val="300"/>
              </a:spcBef>
              <a:spcAft>
                <a:spcPts val="1425"/>
              </a:spcAft>
              <a:buClrTx/>
              <a:buSzTx/>
              <a:buFontTx/>
              <a:buNone/>
            </a:pPr>
            <a:endParaRPr lang="fr-FR" sz="3200" dirty="0">
              <a:solidFill>
                <a:srgbClr val="FFFFFF"/>
              </a:solidFill>
              <a:latin typeface="Calibri" pitchFamily="34" charset="0"/>
              <a:ea typeface="Lucida Sans Unicode" charset="0"/>
              <a:cs typeface="Lucida Sans Unicode" charset="0"/>
            </a:endParaRPr>
          </a:p>
          <a:p>
            <a:pPr algn="l" eaLnBrk="0">
              <a:spcBef>
                <a:spcPts val="300"/>
              </a:spcBef>
              <a:spcAft>
                <a:spcPts val="1425"/>
              </a:spcAft>
              <a:buClr>
                <a:srgbClr val="A04DA3"/>
              </a:buClr>
              <a:buSzPct val="45000"/>
              <a:buFont typeface="Georgia" charset="0"/>
              <a:buChar char="•"/>
            </a:pPr>
            <a:r>
              <a:rPr lang="fr-FR" sz="3200" dirty="0">
                <a:solidFill>
                  <a:srgbClr val="FFFFFF"/>
                </a:solidFill>
                <a:latin typeface="Calibri" pitchFamily="34" charset="0"/>
                <a:ea typeface="ＭＳ Ｐゴシック" charset="-128"/>
              </a:rPr>
              <a:t>Total de 224 réponses : </a:t>
            </a:r>
            <a:r>
              <a:rPr lang="fr-FR" sz="3200" b="1" dirty="0">
                <a:solidFill>
                  <a:srgbClr val="FFFF00"/>
                </a:solidFill>
                <a:latin typeface="Calibri" pitchFamily="34" charset="0"/>
                <a:ea typeface="ＭＳ Ｐゴシック" charset="-128"/>
              </a:rPr>
              <a:t>13%</a:t>
            </a:r>
            <a:r>
              <a:rPr lang="fr-FR" sz="3200" dirty="0">
                <a:solidFill>
                  <a:srgbClr val="FFFFFF"/>
                </a:solidFill>
                <a:latin typeface="Calibri" pitchFamily="34" charset="0"/>
                <a:ea typeface="ＭＳ Ｐゴシック" charset="-128"/>
              </a:rPr>
              <a:t> des médecins sollicités.</a:t>
            </a:r>
          </a:p>
          <a:p>
            <a:pPr algn="l">
              <a:spcBef>
                <a:spcPts val="300"/>
              </a:spcBef>
              <a:spcAft>
                <a:spcPts val="1425"/>
              </a:spcAft>
              <a:buClrTx/>
              <a:buSzTx/>
              <a:buFontTx/>
              <a:buNone/>
            </a:pPr>
            <a:endParaRPr lang="fr-FR" sz="2800" dirty="0">
              <a:solidFill>
                <a:srgbClr val="FFFFFF"/>
              </a:solidFill>
              <a:latin typeface="Georgia" charset="0"/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2390775" y="2339975"/>
            <a:ext cx="822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9pPr>
          </a:lstStyle>
          <a:p>
            <a:r>
              <a:rPr lang="fr-FR" sz="4000" b="1" dirty="0">
                <a:solidFill>
                  <a:srgbClr val="FFFFFF"/>
                </a:solidFill>
                <a:latin typeface="Calibri" pitchFamily="34" charset="0"/>
                <a:ea typeface="ＭＳ Ｐゴシック" charset="-128"/>
              </a:rPr>
              <a:t>Population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260474" y="3435846"/>
            <a:ext cx="11160125" cy="593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91440"/>
          <a:lstStyle>
            <a:lvl1pPr marL="365125" indent="-255588"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65125" algn="l"/>
                <a:tab pos="469900" algn="l"/>
                <a:tab pos="919163" algn="l"/>
                <a:tab pos="1368425" algn="l"/>
                <a:tab pos="1817688" algn="l"/>
                <a:tab pos="2266950" algn="l"/>
                <a:tab pos="2716213" algn="l"/>
                <a:tab pos="3165475" algn="l"/>
                <a:tab pos="3614738" algn="l"/>
                <a:tab pos="4064000" algn="l"/>
                <a:tab pos="4513263" algn="l"/>
                <a:tab pos="4962525" algn="l"/>
                <a:tab pos="5411788" algn="l"/>
                <a:tab pos="5861050" algn="l"/>
                <a:tab pos="6310313" algn="l"/>
                <a:tab pos="6759575" algn="l"/>
                <a:tab pos="7208838" algn="l"/>
                <a:tab pos="7658100" algn="l"/>
                <a:tab pos="8107363" algn="l"/>
                <a:tab pos="8556625" algn="l"/>
                <a:tab pos="9005888" algn="l"/>
                <a:tab pos="9410700" algn="l"/>
                <a:tab pos="10134600" algn="l"/>
                <a:tab pos="10858500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9pPr>
          </a:lstStyle>
          <a:p>
            <a:pPr algn="l">
              <a:spcBef>
                <a:spcPts val="300"/>
              </a:spcBef>
              <a:spcAft>
                <a:spcPts val="1425"/>
              </a:spcAft>
              <a:buClr>
                <a:srgbClr val="A04DA3"/>
              </a:buClr>
              <a:buSzPct val="45000"/>
              <a:buFont typeface="Georgia" charset="0"/>
              <a:buChar char="•"/>
            </a:pPr>
            <a:r>
              <a:rPr lang="fr-FR" sz="3200" dirty="0">
                <a:solidFill>
                  <a:srgbClr val="FFFFFF"/>
                </a:solidFill>
                <a:latin typeface="Calibri" pitchFamily="34" charset="0"/>
                <a:ea typeface="ＭＳ Ｐゴシック" charset="-128"/>
              </a:rPr>
              <a:t>224 médecins généralistes.</a:t>
            </a:r>
          </a:p>
          <a:p>
            <a:pPr algn="l">
              <a:spcBef>
                <a:spcPts val="300"/>
              </a:spcBef>
              <a:spcAft>
                <a:spcPts val="1425"/>
              </a:spcAft>
              <a:buClrTx/>
              <a:buSzTx/>
              <a:buFontTx/>
              <a:buNone/>
            </a:pPr>
            <a:endParaRPr lang="fr-FR" sz="3200" dirty="0">
              <a:solidFill>
                <a:srgbClr val="FFFFFF"/>
              </a:solidFill>
              <a:latin typeface="Calibri" pitchFamily="34" charset="0"/>
              <a:ea typeface="Lucida Sans Unicode" charset="0"/>
              <a:cs typeface="Lucida Sans Unicode" charset="0"/>
            </a:endParaRPr>
          </a:p>
          <a:p>
            <a:pPr algn="l" eaLnBrk="0">
              <a:spcBef>
                <a:spcPts val="300"/>
              </a:spcBef>
              <a:spcAft>
                <a:spcPts val="1425"/>
              </a:spcAft>
              <a:buClr>
                <a:srgbClr val="A04DA3"/>
              </a:buClr>
              <a:buSzPct val="45000"/>
              <a:buFont typeface="Georgia" charset="0"/>
              <a:buChar char="•"/>
            </a:pPr>
            <a:r>
              <a:rPr lang="fr-FR" sz="3200" dirty="0">
                <a:solidFill>
                  <a:srgbClr val="FFFFFF"/>
                </a:solidFill>
                <a:latin typeface="Calibri" pitchFamily="34" charset="0"/>
                <a:ea typeface="ＭＳ Ｐゴシック" charset="-128"/>
              </a:rPr>
              <a:t>63 femmes (28%), 158 hommes (71%).</a:t>
            </a:r>
          </a:p>
          <a:p>
            <a:pPr algn="l">
              <a:spcBef>
                <a:spcPts val="300"/>
              </a:spcBef>
              <a:spcAft>
                <a:spcPts val="1425"/>
              </a:spcAft>
              <a:buClrTx/>
              <a:buSzTx/>
              <a:buFontTx/>
              <a:buNone/>
            </a:pPr>
            <a:endParaRPr lang="fr-FR" sz="3200" dirty="0">
              <a:solidFill>
                <a:srgbClr val="FFFFFF"/>
              </a:solidFill>
              <a:latin typeface="Calibri" pitchFamily="34" charset="0"/>
              <a:ea typeface="Lucida Sans Unicode" charset="0"/>
              <a:cs typeface="Lucida Sans Unicode" charset="0"/>
            </a:endParaRPr>
          </a:p>
          <a:p>
            <a:pPr algn="l" eaLnBrk="0">
              <a:spcBef>
                <a:spcPts val="300"/>
              </a:spcBef>
              <a:spcAft>
                <a:spcPts val="1425"/>
              </a:spcAft>
              <a:buClr>
                <a:srgbClr val="A04DA3"/>
              </a:buClr>
              <a:buSzPct val="45000"/>
              <a:buFont typeface="Georgia" charset="0"/>
              <a:buChar char="•"/>
            </a:pPr>
            <a:r>
              <a:rPr lang="fr-FR" sz="3200" dirty="0">
                <a:solidFill>
                  <a:srgbClr val="FFFFFF"/>
                </a:solidFill>
                <a:latin typeface="Calibri" pitchFamily="34" charset="0"/>
                <a:ea typeface="ＭＳ Ｐゴシック" charset="-128"/>
              </a:rPr>
              <a:t>Age moyen : </a:t>
            </a:r>
            <a:r>
              <a:rPr lang="fr-FR" sz="3200" b="1" dirty="0">
                <a:solidFill>
                  <a:srgbClr val="FFFF00"/>
                </a:solidFill>
                <a:latin typeface="Calibri" pitchFamily="34" charset="0"/>
                <a:ea typeface="ＭＳ Ｐゴシック" charset="-128"/>
              </a:rPr>
              <a:t>52 ans</a:t>
            </a:r>
            <a:r>
              <a:rPr lang="fr-FR" sz="3200" dirty="0">
                <a:solidFill>
                  <a:srgbClr val="FFFFFF"/>
                </a:solidFill>
                <a:latin typeface="Calibri" pitchFamily="34" charset="0"/>
                <a:ea typeface="ＭＳ Ｐゴシック" charset="-128"/>
              </a:rPr>
              <a:t>.</a:t>
            </a:r>
          </a:p>
          <a:p>
            <a:pPr algn="l">
              <a:spcBef>
                <a:spcPts val="300"/>
              </a:spcBef>
              <a:spcAft>
                <a:spcPts val="1425"/>
              </a:spcAft>
              <a:buClrTx/>
              <a:buSzTx/>
              <a:buFontTx/>
              <a:buNone/>
            </a:pPr>
            <a:endParaRPr lang="fr-FR" sz="3200" dirty="0">
              <a:solidFill>
                <a:srgbClr val="FFFFFF"/>
              </a:solidFill>
              <a:latin typeface="Calibri" pitchFamily="34" charset="0"/>
              <a:ea typeface="Lucida Sans Unicode" charset="0"/>
              <a:cs typeface="Lucida Sans Unicode" charset="0"/>
            </a:endParaRPr>
          </a:p>
          <a:p>
            <a:pPr algn="l" eaLnBrk="0">
              <a:spcBef>
                <a:spcPts val="300"/>
              </a:spcBef>
              <a:spcAft>
                <a:spcPts val="1425"/>
              </a:spcAft>
              <a:buClr>
                <a:srgbClr val="A04DA3"/>
              </a:buClr>
              <a:buSzPct val="45000"/>
              <a:buFont typeface="Georgia" charset="0"/>
              <a:buChar char="•"/>
            </a:pPr>
            <a:r>
              <a:rPr lang="fr-FR" sz="3200" dirty="0">
                <a:solidFill>
                  <a:srgbClr val="FFFFFF"/>
                </a:solidFill>
                <a:latin typeface="Calibri" pitchFamily="34" charset="0"/>
                <a:ea typeface="ＭＳ Ｐゴシック" charset="-128"/>
              </a:rPr>
              <a:t>Pas de différence statistiquement significative entre l’échantillon répondeur et la population totale de médecins généralistes de Midi-Pyrénées concernant le sexe et l’âge.</a:t>
            </a:r>
          </a:p>
          <a:p>
            <a:pPr algn="l">
              <a:spcBef>
                <a:spcPts val="300"/>
              </a:spcBef>
              <a:spcAft>
                <a:spcPts val="1425"/>
              </a:spcAft>
              <a:buClrTx/>
              <a:buSzTx/>
              <a:buFontTx/>
              <a:buNone/>
            </a:pPr>
            <a:endParaRPr lang="fr-FR" sz="2800" dirty="0">
              <a:latin typeface="Georgia" charset="0"/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5" y="3060700"/>
            <a:ext cx="8640763" cy="3240088"/>
          </a:xfrm>
          <a:prstGeom prst="rect">
            <a:avLst/>
          </a:prstGeom>
          <a:solidFill>
            <a:srgbClr val="00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05806" y="1979612"/>
            <a:ext cx="8229600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ClrTx/>
              <a:buFontTx/>
              <a:buNone/>
            </a:pPr>
            <a:r>
              <a:rPr lang="fr-FR" sz="4000" b="1" dirty="0">
                <a:solidFill>
                  <a:srgbClr val="FFFFFF"/>
                </a:solidFill>
                <a:latin typeface="Calibri" pitchFamily="34" charset="0"/>
                <a:ea typeface="SimSun" charset="-122"/>
              </a:rPr>
              <a:t>Formation spécifique en ETP</a:t>
            </a:r>
          </a:p>
        </p:txBody>
      </p:sp>
      <p:graphicFrame>
        <p:nvGraphicFramePr>
          <p:cNvPr id="9219" name="Group 3"/>
          <p:cNvGraphicFramePr>
            <a:graphicFrameLocks noGrp="1"/>
          </p:cNvGraphicFramePr>
          <p:nvPr/>
        </p:nvGraphicFramePr>
        <p:xfrm>
          <a:off x="1800225" y="6630988"/>
          <a:ext cx="8642350" cy="2911478"/>
        </p:xfrm>
        <a:graphic>
          <a:graphicData uri="http://schemas.openxmlformats.org/drawingml/2006/table">
            <a:tbl>
              <a:tblPr/>
              <a:tblGrid>
                <a:gridCol w="2836863"/>
                <a:gridCol w="2903537"/>
                <a:gridCol w="2901950"/>
              </a:tblGrid>
              <a:tr h="104616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" charset="0"/>
                        <a:ea typeface="ヒラギノ角ゴ Pro W3" charset="0"/>
                        <a:cs typeface="ヒラギノ角ゴ Pro W3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Formation spécifique en ETP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Gill Sans" charset="0"/>
                        <a:ea typeface="ヒラギノ角ゴ Pro W3" charset="0"/>
                        <a:cs typeface="ヒラギノ角ゴ Pro W3" charset="0"/>
                      </a:endParaRP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04D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Nombre de médecins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04D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Pourcentage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04DA3"/>
                    </a:solidFill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Aucune 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196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90%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0E0"/>
                    </a:solidFill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Organismes de formation 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9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12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9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6%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9F0"/>
                    </a:solidFill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Autres 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7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3%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0E0"/>
                    </a:solidFill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Diplôme universitaire 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9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3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9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1%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E9F0"/>
                    </a:solidFill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Master santé publique 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0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0%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0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450" y="3232150"/>
            <a:ext cx="5219700" cy="342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979613" y="2160588"/>
            <a:ext cx="8229600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ClrTx/>
              <a:buFontTx/>
              <a:buNone/>
            </a:pPr>
            <a:r>
              <a:rPr lang="fr-FR" sz="4000" b="1" dirty="0">
                <a:solidFill>
                  <a:srgbClr val="FFFFFF"/>
                </a:solidFill>
                <a:latin typeface="Calibri" pitchFamily="34" charset="0"/>
                <a:ea typeface="SimSun" charset="-122"/>
              </a:rPr>
              <a:t>Pratique de l’ETP</a:t>
            </a:r>
          </a:p>
        </p:txBody>
      </p:sp>
      <p:graphicFrame>
        <p:nvGraphicFramePr>
          <p:cNvPr id="10243" name="Group 3"/>
          <p:cNvGraphicFramePr>
            <a:graphicFrameLocks noGrp="1"/>
          </p:cNvGraphicFramePr>
          <p:nvPr/>
        </p:nvGraphicFramePr>
        <p:xfrm>
          <a:off x="1995488" y="7307263"/>
          <a:ext cx="8220075" cy="1874838"/>
        </p:xfrm>
        <a:graphic>
          <a:graphicData uri="http://schemas.openxmlformats.org/drawingml/2006/table">
            <a:tbl>
              <a:tblPr/>
              <a:tblGrid>
                <a:gridCol w="2740025"/>
                <a:gridCol w="2740025"/>
                <a:gridCol w="2740025"/>
              </a:tblGrid>
              <a:tr h="8763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0"/>
                        <a:cs typeface="ヒラギノ角ゴ Pro W3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Pratiquez vous ETP ?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0"/>
                        <a:cs typeface="ヒラギノ角ゴ Pro W3" charset="0"/>
                      </a:endParaRP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380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Nombre de médecins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3808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fr-FR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ヒラギノ角ゴ Pro W3" charset="0"/>
                        <a:cs typeface="ヒラギノ角ゴ Pro W3" charset="0"/>
                      </a:endParaRPr>
                    </a:p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Pourcentage</a:t>
                      </a:r>
                    </a:p>
                  </a:txBody>
                  <a:tcPr marT="114516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38086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oui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158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71%</a:t>
                      </a:r>
                    </a:p>
                  </a:txBody>
                  <a:tcPr marT="114516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D8D9"/>
                    </a:solidFill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non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65</a:t>
                      </a:r>
                    </a:p>
                  </a:txBody>
                  <a:tcPr marL="0" marR="0" marT="68796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1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ヒラギノ角ゴ Pro W3" charset="0"/>
                          <a:cs typeface="ヒラギノ角ゴ Pro W3" charset="0"/>
                        </a:rPr>
                        <a:t>29%</a:t>
                      </a:r>
                    </a:p>
                  </a:txBody>
                  <a:tcPr marT="114516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E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2160588" y="1979613"/>
            <a:ext cx="822960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5pPr>
            <a:lvl6pPr marL="25146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6pPr>
            <a:lvl7pPr marL="29718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7pPr>
            <a:lvl8pPr marL="34290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8pPr>
            <a:lvl9pPr marL="3886200" indent="-228600" algn="ctr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4200">
                <a:solidFill>
                  <a:srgbClr val="000000"/>
                </a:solidFill>
                <a:latin typeface="Gill Sans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buClrTx/>
              <a:buFontTx/>
              <a:buNone/>
            </a:pPr>
            <a:r>
              <a:rPr lang="fr-FR" sz="4000" b="1" dirty="0">
                <a:solidFill>
                  <a:srgbClr val="FFFFFF"/>
                </a:solidFill>
                <a:latin typeface="Calibri" pitchFamily="34" charset="0"/>
                <a:ea typeface="SimSun" charset="-122"/>
              </a:rPr>
              <a:t>Conditions de pratique de l’ETP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5" y="2879725"/>
            <a:ext cx="9180513" cy="3779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aphicFrame>
        <p:nvGraphicFramePr>
          <p:cNvPr id="11267" name="Group 3"/>
          <p:cNvGraphicFramePr>
            <a:graphicFrameLocks noGrp="1"/>
          </p:cNvGraphicFramePr>
          <p:nvPr/>
        </p:nvGraphicFramePr>
        <p:xfrm>
          <a:off x="1800225" y="7019925"/>
          <a:ext cx="9182100" cy="2339976"/>
        </p:xfrm>
        <a:graphic>
          <a:graphicData uri="http://schemas.openxmlformats.org/drawingml/2006/table">
            <a:tbl>
              <a:tblPr/>
              <a:tblGrid>
                <a:gridCol w="5049838"/>
                <a:gridCol w="2066925"/>
                <a:gridCol w="2065337"/>
              </a:tblGrid>
              <a:tr h="52228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Conditions de pratique de l'ETP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652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Nombre de médecins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652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Pourcentage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4652D"/>
                    </a:solidFill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Consultations classiques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D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147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D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92%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43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D3CD"/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Consultations dédiées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23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14%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EAE8"/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Consultations en groupe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D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7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D3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4%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D3CD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Autres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7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EA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49263" rtl="0" eaLnBrk="1" fontAlgn="base" latinLnBrk="0" hangingPunct="1">
                        <a:lnSpc>
                          <a:spcPct val="8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" charset="0"/>
                          <a:ea typeface="ヒラギノ角ゴ Pro W3" charset="0"/>
                          <a:cs typeface="ヒラギノ角ゴ Pro W3" charset="0"/>
                        </a:rPr>
                        <a:t>4%</a:t>
                      </a:r>
                    </a:p>
                  </a:txBody>
                  <a:tcPr marL="0" marR="0" marT="54864" marB="0" anchor="ctr" horzOverflow="overflow">
                    <a:lnL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EA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2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Gill Sans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381</Words>
  <Application>Microsoft Office PowerPoint</Application>
  <PresentationFormat>Personnalisé</PresentationFormat>
  <Paragraphs>127</Paragraphs>
  <Slides>15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6" baseType="lpstr">
      <vt:lpstr>Times New Roman</vt:lpstr>
      <vt:lpstr>Calibri</vt:lpstr>
      <vt:lpstr>ＭＳ Ｐゴシック</vt:lpstr>
      <vt:lpstr>Gill Sans</vt:lpstr>
      <vt:lpstr>ヒラギノ角ゴ Pro W3</vt:lpstr>
      <vt:lpstr>SimSun</vt:lpstr>
      <vt:lpstr>Trebuchet MS</vt:lpstr>
      <vt:lpstr>Arial</vt:lpstr>
      <vt:lpstr>Georgia</vt:lpstr>
      <vt:lpstr>Lucida Sans Unicode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SANDRA BRAUN</dc:creator>
  <cp:lastModifiedBy>JPL</cp:lastModifiedBy>
  <cp:revision>57</cp:revision>
  <cp:lastPrinted>1601-01-01T00:00:00Z</cp:lastPrinted>
  <dcterms:created xsi:type="dcterms:W3CDTF">2010-12-07T16:26:00Z</dcterms:created>
  <dcterms:modified xsi:type="dcterms:W3CDTF">2013-03-22T22:58:42Z</dcterms:modified>
</cp:coreProperties>
</file>